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68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7" r:id="rId13"/>
    <p:sldId id="270" r:id="rId14"/>
    <p:sldId id="256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6E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0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48B4-7250-4117-8473-D6C45F2F6AE2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89F3-8516-48F3-BE3F-A27EF1C626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3791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48B4-7250-4117-8473-D6C45F2F6AE2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89F3-8516-48F3-BE3F-A27EF1C626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829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48B4-7250-4117-8473-D6C45F2F6AE2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89F3-8516-48F3-BE3F-A27EF1C626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0024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0"/>
          </p:nvPr>
        </p:nvSpPr>
        <p:spPr>
          <a:xfrm>
            <a:off x="556684" y="1303338"/>
            <a:ext cx="11013016" cy="4621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556684" y="320678"/>
            <a:ext cx="11013016" cy="7397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800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800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0"/>
            <a:endParaRPr lang="fr-FR" dirty="0" smtClean="0"/>
          </a:p>
        </p:txBody>
      </p:sp>
      <p:cxnSp>
        <p:nvCxnSpPr>
          <p:cNvPr id="11" name="Connecteur droit 10"/>
          <p:cNvCxnSpPr/>
          <p:nvPr userDrawn="1"/>
        </p:nvCxnSpPr>
        <p:spPr>
          <a:xfrm flipV="1">
            <a:off x="692251" y="632294"/>
            <a:ext cx="799309" cy="102"/>
          </a:xfrm>
          <a:prstGeom prst="line">
            <a:avLst/>
          </a:prstGeom>
          <a:ln w="38100">
            <a:solidFill>
              <a:srgbClr val="FA79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543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48B4-7250-4117-8473-D6C45F2F6AE2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89F3-8516-48F3-BE3F-A27EF1C626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2616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48B4-7250-4117-8473-D6C45F2F6AE2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89F3-8516-48F3-BE3F-A27EF1C626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583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48B4-7250-4117-8473-D6C45F2F6AE2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89F3-8516-48F3-BE3F-A27EF1C626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5812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48B4-7250-4117-8473-D6C45F2F6AE2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89F3-8516-48F3-BE3F-A27EF1C626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768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48B4-7250-4117-8473-D6C45F2F6AE2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89F3-8516-48F3-BE3F-A27EF1C626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0969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48B4-7250-4117-8473-D6C45F2F6AE2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89F3-8516-48F3-BE3F-A27EF1C626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0925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48B4-7250-4117-8473-D6C45F2F6AE2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89F3-8516-48F3-BE3F-A27EF1C626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402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48B4-7250-4117-8473-D6C45F2F6AE2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89F3-8516-48F3-BE3F-A27EF1C626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131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4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A48B4-7250-4117-8473-D6C45F2F6AE2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A89F3-8516-48F3-BE3F-A27EF1C626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81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eg"/><Relationship Id="rId7" Type="http://schemas.openxmlformats.org/officeDocument/2006/relationships/image" Target="../media/image1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71" t="13421" b="13518"/>
          <a:stretch/>
        </p:blipFill>
        <p:spPr>
          <a:xfrm>
            <a:off x="9525" y="3"/>
            <a:ext cx="12181396" cy="6857997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8445" y="507059"/>
            <a:ext cx="5316030" cy="2313056"/>
            <a:chOff x="-1411" y="2638477"/>
            <a:chExt cx="5653531" cy="1243964"/>
          </a:xfrm>
        </p:grpSpPr>
        <p:sp>
          <p:nvSpPr>
            <p:cNvPr id="4" name="Rectangle 3"/>
            <p:cNvSpPr/>
            <p:nvPr/>
          </p:nvSpPr>
          <p:spPr>
            <a:xfrm>
              <a:off x="-1411" y="2638477"/>
              <a:ext cx="5653531" cy="1243964"/>
            </a:xfrm>
            <a:prstGeom prst="rect">
              <a:avLst/>
            </a:prstGeom>
            <a:solidFill>
              <a:srgbClr val="E87B1C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179512" y="2845035"/>
              <a:ext cx="5472608" cy="4960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Drinking water resources investigation in Papaïchton Village (French Guiana)</a:t>
              </a:r>
              <a:endParaRPr lang="fr-FR" sz="2400" b="1" dirty="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251520" y="3345550"/>
              <a:ext cx="432048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048" y="3"/>
            <a:ext cx="4139952" cy="37296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 rot="16200000">
            <a:off x="11526885" y="6118110"/>
            <a:ext cx="11147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 smtClean="0">
                <a:solidFill>
                  <a:schemeClr val="bg1"/>
                </a:solidFill>
              </a:rPr>
              <a:t>N</a:t>
            </a:r>
            <a:r>
              <a:rPr lang="fr-FR" sz="800" i="1" dirty="0">
                <a:solidFill>
                  <a:schemeClr val="bg1"/>
                </a:solidFill>
              </a:rPr>
              <a:t>. Brisset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67961" y="1801535"/>
            <a:ext cx="515651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N. Brisset</a:t>
            </a:r>
            <a:r>
              <a:rPr lang="fr-FR" dirty="0" smtClean="0">
                <a:solidFill>
                  <a:schemeClr val="bg1"/>
                </a:solidFill>
              </a:rPr>
              <a:t>, F. Mathieu, J.M. Gandolfi, B. Dewandel, P. Bourbon, G. Aertgeerts, B. Joseph </a:t>
            </a:r>
          </a:p>
          <a:p>
            <a:endParaRPr lang="fr-FR" sz="700" dirty="0" smtClean="0">
              <a:solidFill>
                <a:schemeClr val="bg1"/>
              </a:solidFill>
            </a:endParaRPr>
          </a:p>
          <a:p>
            <a:r>
              <a:rPr lang="fr-FR" i="1" dirty="0" smtClean="0">
                <a:solidFill>
                  <a:schemeClr val="bg1"/>
                </a:solidFill>
              </a:rPr>
              <a:t>27</a:t>
            </a:r>
            <a:r>
              <a:rPr lang="fr-FR" i="1" baseline="30000" dirty="0" smtClean="0">
                <a:solidFill>
                  <a:schemeClr val="bg1"/>
                </a:solidFill>
              </a:rPr>
              <a:t>th</a:t>
            </a:r>
            <a:r>
              <a:rPr lang="fr-FR" i="1" dirty="0" smtClean="0">
                <a:solidFill>
                  <a:schemeClr val="bg1"/>
                </a:solidFill>
              </a:rPr>
              <a:t> </a:t>
            </a:r>
            <a:r>
              <a:rPr lang="fr-FR" i="1" dirty="0" err="1" smtClean="0">
                <a:solidFill>
                  <a:schemeClr val="bg1"/>
                </a:solidFill>
              </a:rPr>
              <a:t>September</a:t>
            </a:r>
            <a:r>
              <a:rPr lang="fr-FR" i="1" dirty="0" smtClean="0">
                <a:solidFill>
                  <a:schemeClr val="bg1"/>
                </a:solidFill>
              </a:rPr>
              <a:t> </a:t>
            </a:r>
            <a:r>
              <a:rPr lang="fr-FR" i="1" dirty="0">
                <a:solidFill>
                  <a:schemeClr val="bg1"/>
                </a:solidFill>
              </a:rPr>
              <a:t>2019</a:t>
            </a:r>
          </a:p>
        </p:txBody>
      </p:sp>
      <p:pic>
        <p:nvPicPr>
          <p:cNvPr id="15" name="Image 14" descr="MISSION_LOGO-CARNO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310" y="6107180"/>
            <a:ext cx="900991" cy="3718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86" y="5668438"/>
            <a:ext cx="2486024" cy="867618"/>
          </a:xfrm>
          <a:prstGeom prst="rect">
            <a:avLst/>
          </a:prstGeom>
        </p:spPr>
      </p:pic>
      <p:pic>
        <p:nvPicPr>
          <p:cNvPr id="16" name="Picture 2" descr="logo_Mairi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45352" y="5628188"/>
            <a:ext cx="1584175" cy="94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41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22" y="152079"/>
            <a:ext cx="1240484" cy="43292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23" y="18535"/>
            <a:ext cx="9631333" cy="683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2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22" y="152079"/>
            <a:ext cx="1240484" cy="43292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0590" y="63683"/>
            <a:ext cx="5230400" cy="67848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5779" y="3956199"/>
            <a:ext cx="2500264" cy="284329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61257" y="1083732"/>
            <a:ext cx="6461759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Drilling equipment transport by pirogue on the Maroni river during the rain season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4 </a:t>
            </a:r>
            <a:r>
              <a:rPr lang="en-US" sz="2000" dirty="0"/>
              <a:t>small-diameter exploration drill holes </a:t>
            </a:r>
            <a:r>
              <a:rPr lang="en-US" sz="2000" dirty="0" smtClean="0"/>
              <a:t>realized on the best hydrogeological targets to </a:t>
            </a:r>
            <a:r>
              <a:rPr lang="en-US" sz="2000" dirty="0"/>
              <a:t>evaluate the potential at lower </a:t>
            </a:r>
            <a:r>
              <a:rPr lang="en-US" sz="2000" dirty="0" smtClean="0"/>
              <a:t>cost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b="1" dirty="0"/>
              <a:t>2 </a:t>
            </a:r>
            <a:r>
              <a:rPr lang="en-US" sz="2000" b="1" dirty="0" smtClean="0"/>
              <a:t>water wells </a:t>
            </a:r>
            <a:r>
              <a:rPr lang="en-US" sz="2000" b="1" dirty="0"/>
              <a:t>designed for the exploitation </a:t>
            </a:r>
            <a:r>
              <a:rPr lang="en-US" sz="2000" b="1" dirty="0" smtClean="0"/>
              <a:t>drilled </a:t>
            </a:r>
            <a:r>
              <a:rPr lang="en-US" sz="2000" b="1" dirty="0"/>
              <a:t>near the two most productive </a:t>
            </a:r>
            <a:r>
              <a:rPr lang="en-US" sz="2000" b="1" dirty="0" smtClean="0"/>
              <a:t>boreholes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Pumping tests during the dry season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729848" y="368542"/>
            <a:ext cx="4547546" cy="685754"/>
          </a:xfrm>
        </p:spPr>
        <p:txBody>
          <a:bodyPr>
            <a:normAutofit/>
          </a:bodyPr>
          <a:lstStyle/>
          <a:p>
            <a:r>
              <a:rPr lang="fr-FR" sz="2400" b="1" cap="all" dirty="0" err="1" smtClean="0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Drilling</a:t>
            </a:r>
            <a:r>
              <a:rPr lang="fr-FR" sz="2400" b="1" cap="all" dirty="0" smtClean="0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cap="all" dirty="0" err="1" smtClean="0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  <a:endParaRPr lang="fr-FR" sz="2400" b="1" cap="all" dirty="0">
              <a:solidFill>
                <a:srgbClr val="FA79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 rot="16200000">
            <a:off x="3517827" y="6172090"/>
            <a:ext cx="11147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 smtClean="0">
                <a:solidFill>
                  <a:schemeClr val="bg1"/>
                </a:solidFill>
              </a:rPr>
              <a:t>N</a:t>
            </a:r>
            <a:r>
              <a:rPr lang="fr-FR" sz="800" i="1" dirty="0">
                <a:solidFill>
                  <a:schemeClr val="bg1"/>
                </a:solidFill>
              </a:rPr>
              <a:t>. Brisset</a:t>
            </a:r>
          </a:p>
        </p:txBody>
      </p:sp>
      <p:sp>
        <p:nvSpPr>
          <p:cNvPr id="11" name="ZoneTexte 10"/>
          <p:cNvSpPr txBox="1"/>
          <p:nvPr/>
        </p:nvSpPr>
        <p:spPr>
          <a:xfrm rot="16200000">
            <a:off x="6440613" y="6148439"/>
            <a:ext cx="11147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 smtClean="0"/>
              <a:t>N. Brisset</a:t>
            </a:r>
            <a:endParaRPr lang="fr-FR" sz="800" i="1" dirty="0"/>
          </a:p>
        </p:txBody>
      </p:sp>
      <p:grpSp>
        <p:nvGrpSpPr>
          <p:cNvPr id="4" name="Groupe 3"/>
          <p:cNvGrpSpPr/>
          <p:nvPr/>
        </p:nvGrpSpPr>
        <p:grpSpPr>
          <a:xfrm>
            <a:off x="402601" y="4498714"/>
            <a:ext cx="3089535" cy="2300784"/>
            <a:chOff x="271975" y="4095511"/>
            <a:chExt cx="3089535" cy="2300784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13" b="10454"/>
            <a:stretch/>
          </p:blipFill>
          <p:spPr>
            <a:xfrm>
              <a:off x="301462" y="4095511"/>
              <a:ext cx="3060048" cy="22965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ZoneTexte 11"/>
            <p:cNvSpPr txBox="1"/>
            <p:nvPr/>
          </p:nvSpPr>
          <p:spPr>
            <a:xfrm rot="16200000">
              <a:off x="-177697" y="5731180"/>
              <a:ext cx="111478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i="1" dirty="0" smtClean="0">
                  <a:solidFill>
                    <a:schemeClr val="bg1"/>
                  </a:solidFill>
                </a:rPr>
                <a:t>N</a:t>
              </a:r>
              <a:r>
                <a:rPr lang="fr-FR" sz="800" i="1" dirty="0">
                  <a:solidFill>
                    <a:schemeClr val="bg1"/>
                  </a:solidFill>
                </a:rPr>
                <a:t>. Brisset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9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8765" y="393016"/>
            <a:ext cx="5176101" cy="702612"/>
          </a:xfrm>
        </p:spPr>
        <p:txBody>
          <a:bodyPr>
            <a:normAutofit/>
          </a:bodyPr>
          <a:lstStyle/>
          <a:p>
            <a:r>
              <a:rPr lang="fr-FR" sz="2400" b="1" cap="all" dirty="0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lift and </a:t>
            </a:r>
            <a:r>
              <a:rPr lang="fr-FR" sz="2400" b="1" cap="all" dirty="0" err="1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pumping</a:t>
            </a:r>
            <a:r>
              <a:rPr lang="fr-FR" sz="2400" b="1" cap="all" dirty="0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cap="all" dirty="0" smtClean="0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tests</a:t>
            </a:r>
            <a:endParaRPr lang="fr-FR" sz="2400" b="1" cap="all" dirty="0">
              <a:solidFill>
                <a:srgbClr val="FA79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03588" y="1203515"/>
            <a:ext cx="563657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sz="2000" b="1" dirty="0" smtClean="0"/>
              <a:t>Double-</a:t>
            </a:r>
            <a:r>
              <a:rPr lang="fr-FR" sz="2000" b="1" dirty="0" err="1" smtClean="0"/>
              <a:t>column</a:t>
            </a:r>
            <a:r>
              <a:rPr lang="fr-FR" sz="2000" b="1" dirty="0" smtClean="0"/>
              <a:t> air lift </a:t>
            </a:r>
            <a:r>
              <a:rPr lang="fr-FR" sz="2000" dirty="0" smtClean="0"/>
              <a:t>to </a:t>
            </a:r>
            <a:r>
              <a:rPr lang="fr-FR" sz="2000" dirty="0" err="1" smtClean="0"/>
              <a:t>avoid</a:t>
            </a:r>
            <a:r>
              <a:rPr lang="fr-FR" sz="2000" dirty="0"/>
              <a:t> </a:t>
            </a:r>
            <a:r>
              <a:rPr lang="fr-FR" sz="2000" dirty="0" err="1" smtClean="0"/>
              <a:t>iron</a:t>
            </a:r>
            <a:r>
              <a:rPr lang="fr-FR" sz="2000" dirty="0" smtClean="0"/>
              <a:t> </a:t>
            </a:r>
            <a:r>
              <a:rPr lang="fr-FR" sz="2000" dirty="0" err="1" smtClean="0"/>
              <a:t>precipitations</a:t>
            </a:r>
            <a:r>
              <a:rPr lang="fr-FR" sz="2000" dirty="0" smtClean="0"/>
              <a:t> in the </a:t>
            </a:r>
            <a:r>
              <a:rPr lang="fr-FR" sz="2000" dirty="0" err="1" smtClean="0"/>
              <a:t>capting</a:t>
            </a:r>
            <a:r>
              <a:rPr lang="fr-FR" sz="2000" dirty="0" smtClean="0"/>
              <a:t> </a:t>
            </a:r>
            <a:r>
              <a:rPr lang="fr-FR" sz="2000" dirty="0" err="1" smtClean="0"/>
              <a:t>chamber</a:t>
            </a:r>
            <a:r>
              <a:rPr lang="fr-FR" sz="2000" dirty="0" smtClean="0"/>
              <a:t> due to the </a:t>
            </a:r>
            <a:r>
              <a:rPr lang="fr-FR" sz="2000" dirty="0" err="1" smtClean="0"/>
              <a:t>oxygenation</a:t>
            </a:r>
            <a:r>
              <a:rPr lang="fr-FR" sz="2000" dirty="0" smtClean="0"/>
              <a:t>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sz="2000" b="1" dirty="0" err="1" smtClean="0"/>
              <a:t>Step</a:t>
            </a:r>
            <a:r>
              <a:rPr lang="fr-FR" sz="2000" b="1" dirty="0" smtClean="0"/>
              <a:t>-tests</a:t>
            </a:r>
            <a:r>
              <a:rPr lang="fr-FR" sz="2000" dirty="0" smtClean="0"/>
              <a:t> to </a:t>
            </a:r>
            <a:r>
              <a:rPr lang="fr-FR" sz="2000" dirty="0" err="1" smtClean="0"/>
              <a:t>determine</a:t>
            </a:r>
            <a:r>
              <a:rPr lang="fr-FR" sz="2000" dirty="0" smtClean="0"/>
              <a:t> the </a:t>
            </a:r>
            <a:r>
              <a:rPr lang="fr-FR" sz="2000" dirty="0" err="1" smtClean="0"/>
              <a:t>critical</a:t>
            </a:r>
            <a:r>
              <a:rPr lang="fr-FR" sz="2000" dirty="0" smtClean="0"/>
              <a:t> flow rate and pressure </a:t>
            </a:r>
            <a:r>
              <a:rPr lang="fr-FR" sz="2000" dirty="0" err="1" smtClean="0"/>
              <a:t>losses</a:t>
            </a:r>
            <a:endParaRPr lang="fr-FR" sz="2000" dirty="0" smtClean="0"/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sz="2000" dirty="0" smtClean="0"/>
              <a:t>Long-</a:t>
            </a:r>
            <a:r>
              <a:rPr lang="fr-FR" sz="2000" dirty="0" err="1" smtClean="0"/>
              <a:t>term</a:t>
            </a:r>
            <a:r>
              <a:rPr lang="fr-FR" sz="2000" dirty="0" smtClean="0"/>
              <a:t> </a:t>
            </a:r>
            <a:r>
              <a:rPr lang="fr-FR" sz="2000" dirty="0" err="1"/>
              <a:t>pumping</a:t>
            </a:r>
            <a:r>
              <a:rPr lang="fr-FR" sz="2000" dirty="0"/>
              <a:t> </a:t>
            </a:r>
            <a:r>
              <a:rPr lang="fr-FR" sz="2000" dirty="0" smtClean="0"/>
              <a:t>test (72 h), </a:t>
            </a:r>
            <a:r>
              <a:rPr lang="fr-FR" sz="2000" b="1" dirty="0" err="1" smtClean="0"/>
              <a:t>interpretation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with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derived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method</a:t>
            </a:r>
            <a:r>
              <a:rPr lang="fr-FR" sz="2000" dirty="0" smtClean="0"/>
              <a:t>, and </a:t>
            </a:r>
            <a:r>
              <a:rPr lang="fr-FR" sz="2000" dirty="0"/>
              <a:t>simulation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different</a:t>
            </a:r>
            <a:r>
              <a:rPr lang="fr-FR" sz="2000" dirty="0"/>
              <a:t> flow rates to </a:t>
            </a:r>
            <a:r>
              <a:rPr lang="fr-FR" sz="2000" dirty="0" err="1"/>
              <a:t>define</a:t>
            </a:r>
            <a:r>
              <a:rPr lang="fr-FR" sz="2000" dirty="0"/>
              <a:t> the exploitation </a:t>
            </a:r>
            <a:r>
              <a:rPr lang="fr-FR" sz="2000" dirty="0" smtClean="0"/>
              <a:t>one</a:t>
            </a:r>
            <a:endParaRPr lang="fr-FR" sz="2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7"/>
          <a:stretch/>
        </p:blipFill>
        <p:spPr bwMode="auto">
          <a:xfrm>
            <a:off x="5959088" y="4120523"/>
            <a:ext cx="4833515" cy="26573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436752" y="3104860"/>
            <a:ext cx="5084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22" y="152079"/>
            <a:ext cx="1240484" cy="432927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809276" y="4120522"/>
            <a:ext cx="2904885" cy="2657349"/>
            <a:chOff x="436752" y="4181434"/>
            <a:chExt cx="2747785" cy="247847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36752" y="4181434"/>
              <a:ext cx="2688529" cy="2400404"/>
            </a:xfrm>
            <a:prstGeom prst="rect">
              <a:avLst/>
            </a:prstGeom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ZoneTexte 8"/>
            <p:cNvSpPr txBox="1"/>
            <p:nvPr/>
          </p:nvSpPr>
          <p:spPr>
            <a:xfrm rot="16200000">
              <a:off x="2519421" y="5994789"/>
              <a:ext cx="111478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i="1" dirty="0" smtClean="0">
                  <a:solidFill>
                    <a:schemeClr val="bg1"/>
                  </a:solidFill>
                </a:rPr>
                <a:t>N</a:t>
              </a:r>
              <a:r>
                <a:rPr lang="fr-FR" sz="800" i="1" dirty="0">
                  <a:solidFill>
                    <a:schemeClr val="bg1"/>
                  </a:solidFill>
                </a:rPr>
                <a:t>. Brisset</a:t>
              </a:r>
            </a:p>
          </p:txBody>
        </p:sp>
      </p:grp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/>
          <a:srcRect t="-1" r="4837" b="1889"/>
          <a:stretch/>
        </p:blipFill>
        <p:spPr>
          <a:xfrm>
            <a:off x="5959088" y="83520"/>
            <a:ext cx="5906605" cy="396921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 rot="16200000">
            <a:off x="10342932" y="6180546"/>
            <a:ext cx="11147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 smtClean="0"/>
              <a:t>B. Dewandel, 2018</a:t>
            </a:r>
            <a:endParaRPr lang="fr-FR" sz="800" i="1" dirty="0"/>
          </a:p>
        </p:txBody>
      </p:sp>
      <p:sp>
        <p:nvSpPr>
          <p:cNvPr id="13" name="ZoneTexte 12"/>
          <p:cNvSpPr txBox="1"/>
          <p:nvPr/>
        </p:nvSpPr>
        <p:spPr>
          <a:xfrm rot="16200000">
            <a:off x="11206829" y="3228970"/>
            <a:ext cx="14320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 smtClean="0"/>
              <a:t>N. Brisset, 2019</a:t>
            </a:r>
            <a:endParaRPr lang="fr-FR" sz="800" i="1" dirty="0"/>
          </a:p>
        </p:txBody>
      </p:sp>
    </p:spTree>
    <p:extLst>
      <p:ext uri="{BB962C8B-B14F-4D97-AF65-F5344CB8AC3E}">
        <p14:creationId xmlns:p14="http://schemas.microsoft.com/office/powerpoint/2010/main" val="41255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3295" y="1677971"/>
            <a:ext cx="8712936" cy="437652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FR" sz="2200" dirty="0" smtClean="0"/>
              <a:t> </a:t>
            </a:r>
            <a:r>
              <a:rPr lang="en-US" sz="2200" dirty="0"/>
              <a:t>With security margin, the two operational boreholes can produce respectively </a:t>
            </a:r>
            <a:r>
              <a:rPr lang="en-US" sz="2200" b="1" dirty="0" smtClean="0"/>
              <a:t>30 m</a:t>
            </a:r>
            <a:r>
              <a:rPr lang="en-US" sz="2200" b="1" baseline="30000" dirty="0" smtClean="0"/>
              <a:t>3</a:t>
            </a:r>
            <a:r>
              <a:rPr lang="en-US" sz="2200" b="1" dirty="0" smtClean="0"/>
              <a:t>/h </a:t>
            </a:r>
            <a:r>
              <a:rPr lang="en-US" sz="2200" b="1" dirty="0"/>
              <a:t>(actual record in </a:t>
            </a:r>
            <a:r>
              <a:rPr lang="en-US" sz="2200" b="1" dirty="0" err="1"/>
              <a:t>hardrock</a:t>
            </a:r>
            <a:r>
              <a:rPr lang="en-US" sz="2200" b="1" dirty="0"/>
              <a:t> aquifers for French </a:t>
            </a:r>
            <a:r>
              <a:rPr lang="en-US" sz="2200" b="1" dirty="0" smtClean="0"/>
              <a:t>Guiana) </a:t>
            </a:r>
            <a:r>
              <a:rPr lang="en-US" sz="2200" dirty="0"/>
              <a:t>and 5 m</a:t>
            </a:r>
            <a:r>
              <a:rPr lang="en-US" sz="2200" baseline="30000" dirty="0"/>
              <a:t>3</a:t>
            </a:r>
            <a:r>
              <a:rPr lang="en-US" sz="2200" dirty="0"/>
              <a:t>/h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200" dirty="0" smtClean="0"/>
              <a:t> Objectives </a:t>
            </a:r>
            <a:r>
              <a:rPr lang="en-US" sz="2200" dirty="0"/>
              <a:t>of 12 m</a:t>
            </a:r>
            <a:r>
              <a:rPr lang="en-US" sz="2200" baseline="30000" dirty="0"/>
              <a:t>3</a:t>
            </a:r>
            <a:r>
              <a:rPr lang="en-US" sz="2200" dirty="0"/>
              <a:t>/h largely exceeded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200" dirty="0" smtClean="0"/>
              <a:t> Demonstration </a:t>
            </a:r>
            <a:r>
              <a:rPr lang="en-US" sz="2200" dirty="0"/>
              <a:t>of the importance of groundwater resources in the </a:t>
            </a:r>
            <a:r>
              <a:rPr lang="en-US" sz="2200" b="1" dirty="0"/>
              <a:t>drinking water supply of isolated sites </a:t>
            </a:r>
            <a:r>
              <a:rPr lang="en-US" sz="2200" dirty="0"/>
              <a:t>in French Guiana in order </a:t>
            </a:r>
            <a:r>
              <a:rPr lang="en-US" sz="2200" b="1" dirty="0"/>
              <a:t>to meet the</a:t>
            </a:r>
            <a:r>
              <a:rPr lang="en-US" sz="2200" dirty="0"/>
              <a:t> </a:t>
            </a:r>
            <a:r>
              <a:rPr lang="en-US" sz="2200" b="1" dirty="0"/>
              <a:t>demographic and development challenges </a:t>
            </a:r>
            <a:r>
              <a:rPr lang="en-US" sz="2200" dirty="0"/>
              <a:t>of the territory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200" dirty="0" smtClean="0"/>
              <a:t> This </a:t>
            </a:r>
            <a:r>
              <a:rPr lang="en-US" sz="2200" dirty="0"/>
              <a:t>work </a:t>
            </a:r>
            <a:r>
              <a:rPr lang="en-US" sz="2200" dirty="0" smtClean="0"/>
              <a:t>shows </a:t>
            </a:r>
            <a:r>
              <a:rPr lang="en-US" sz="2200" dirty="0"/>
              <a:t>how a </a:t>
            </a:r>
            <a:r>
              <a:rPr lang="en-US" sz="2200" b="1" dirty="0"/>
              <a:t>combination of prospection methods </a:t>
            </a:r>
            <a:r>
              <a:rPr lang="en-US" sz="2200" dirty="0"/>
              <a:t>enables to find interesting </a:t>
            </a:r>
            <a:r>
              <a:rPr lang="en-US" sz="2200" dirty="0" smtClean="0"/>
              <a:t>hydrogeological targets and </a:t>
            </a:r>
            <a:r>
              <a:rPr lang="en-US" sz="2200" dirty="0"/>
              <a:t>productive </a:t>
            </a:r>
            <a:r>
              <a:rPr lang="en-US" sz="2200" dirty="0" smtClean="0"/>
              <a:t>wells </a:t>
            </a:r>
            <a:r>
              <a:rPr lang="en-US" sz="2200" dirty="0"/>
              <a:t>in hard rock </a:t>
            </a:r>
            <a:r>
              <a:rPr lang="en-US" sz="2200" dirty="0" smtClean="0"/>
              <a:t>aquifers in Amazonian context</a:t>
            </a:r>
            <a:endParaRPr lang="en-US" sz="2200" dirty="0"/>
          </a:p>
          <a:p>
            <a:pPr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200" dirty="0"/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endParaRPr lang="en-US" sz="2200" dirty="0"/>
          </a:p>
          <a:p>
            <a:pPr>
              <a:buFont typeface="Wingdings" panose="05000000000000000000" pitchFamily="2" charset="2"/>
              <a:buChar char="Ø"/>
            </a:pPr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5" name="CustomShape 2"/>
          <p:cNvSpPr/>
          <p:nvPr/>
        </p:nvSpPr>
        <p:spPr>
          <a:xfrm>
            <a:off x="723295" y="585006"/>
            <a:ext cx="7512480" cy="4919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400" b="1" cap="all" dirty="0" smtClean="0">
                <a:solidFill>
                  <a:srgbClr val="FA792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Conclusion</a:t>
            </a:r>
            <a:endParaRPr lang="fr-FR" sz="2400" b="1" cap="all" dirty="0">
              <a:solidFill>
                <a:srgbClr val="FA792A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5600073" y="5194185"/>
            <a:ext cx="11147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 smtClean="0">
                <a:solidFill>
                  <a:schemeClr val="bg1"/>
                </a:solidFill>
              </a:rPr>
              <a:t>N</a:t>
            </a:r>
            <a:r>
              <a:rPr lang="fr-FR" sz="800" i="1" dirty="0">
                <a:solidFill>
                  <a:schemeClr val="bg1"/>
                </a:solidFill>
              </a:rPr>
              <a:t>. Brisset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22" y="152079"/>
            <a:ext cx="1240484" cy="43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625" y="2044559"/>
            <a:ext cx="2381880" cy="31758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ZoneTexte 1"/>
          <p:cNvSpPr txBox="1"/>
          <p:nvPr/>
        </p:nvSpPr>
        <p:spPr>
          <a:xfrm>
            <a:off x="3006544" y="476085"/>
            <a:ext cx="59245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Thank</a:t>
            </a:r>
            <a:r>
              <a:rPr lang="fr-FR" sz="4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fr-FR" sz="44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you</a:t>
            </a:r>
            <a:r>
              <a:rPr lang="fr-FR" sz="4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for </a:t>
            </a:r>
            <a:r>
              <a:rPr lang="fr-FR" sz="44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your</a:t>
            </a:r>
            <a:r>
              <a:rPr lang="fr-FR" sz="4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attention !</a:t>
            </a:r>
            <a:endParaRPr lang="fr-FR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598585" y="5342324"/>
            <a:ext cx="4752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err="1" smtClean="0"/>
              <a:t>Artesianism</a:t>
            </a:r>
            <a:r>
              <a:rPr lang="fr-FR" sz="2400" i="1" dirty="0" smtClean="0"/>
              <a:t> on the PAP1 water </a:t>
            </a:r>
            <a:r>
              <a:rPr lang="fr-FR" sz="2400" i="1" dirty="0" err="1" smtClean="0"/>
              <a:t>well</a:t>
            </a:r>
            <a:endParaRPr lang="fr-FR" sz="2400" i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4" y="5773495"/>
            <a:ext cx="2420971" cy="844915"/>
          </a:xfrm>
          <a:prstGeom prst="rect">
            <a:avLst/>
          </a:prstGeom>
        </p:spPr>
      </p:pic>
      <p:pic>
        <p:nvPicPr>
          <p:cNvPr id="9" name="Image 8" descr="MISSION_LOGO-CARNO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125" y="6195952"/>
            <a:ext cx="900991" cy="371837"/>
          </a:xfrm>
          <a:prstGeom prst="rect">
            <a:avLst/>
          </a:prstGeom>
        </p:spPr>
      </p:pic>
      <p:pic>
        <p:nvPicPr>
          <p:cNvPr id="10" name="Picture 2" descr="logo_Mairi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9677" y="5670773"/>
            <a:ext cx="1584175" cy="94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 rot="16200000">
            <a:off x="4129725" y="4515055"/>
            <a:ext cx="11952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 smtClean="0">
                <a:solidFill>
                  <a:schemeClr val="bg1"/>
                </a:solidFill>
              </a:rPr>
              <a:t>M. Lhotelin</a:t>
            </a:r>
            <a:endParaRPr lang="fr-FR" sz="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2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0100" y="365125"/>
            <a:ext cx="10515600" cy="568325"/>
          </a:xfrm>
        </p:spPr>
        <p:txBody>
          <a:bodyPr/>
          <a:lstStyle/>
          <a:p>
            <a:r>
              <a:rPr lang="fr-FR" sz="2400" b="1" cap="all" dirty="0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25" y="2462092"/>
            <a:ext cx="3450666" cy="41632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8" y="3373546"/>
            <a:ext cx="1508798" cy="186363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00100" y="1001909"/>
            <a:ext cx="89210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Village center located </a:t>
            </a:r>
            <a:r>
              <a:rPr lang="en-US" sz="2000" dirty="0"/>
              <a:t>on the bank of the Maroni River in French </a:t>
            </a:r>
            <a:r>
              <a:rPr lang="en-US" sz="2000" dirty="0" smtClean="0"/>
              <a:t>Guiana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Border with Suriname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sz="2000" dirty="0" smtClean="0"/>
              <a:t>No connexion </a:t>
            </a:r>
            <a:r>
              <a:rPr lang="fr-FR" sz="2000" dirty="0" err="1" smtClean="0"/>
              <a:t>roads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the main </a:t>
            </a:r>
            <a:r>
              <a:rPr lang="fr-FR" sz="2000" dirty="0" err="1" smtClean="0"/>
              <a:t>cities</a:t>
            </a:r>
            <a:r>
              <a:rPr lang="fr-FR" sz="2000" dirty="0"/>
              <a:t> of the </a:t>
            </a:r>
            <a:r>
              <a:rPr lang="fr-FR" sz="2000" dirty="0" err="1"/>
              <a:t>coastal</a:t>
            </a:r>
            <a:r>
              <a:rPr lang="fr-FR" sz="2000" dirty="0"/>
              <a:t> </a:t>
            </a:r>
            <a:r>
              <a:rPr lang="fr-FR" sz="2000" dirty="0" err="1"/>
              <a:t>strip</a:t>
            </a:r>
            <a:endParaRPr lang="fr-FR" sz="2000" dirty="0"/>
          </a:p>
        </p:txBody>
      </p:sp>
      <p:grpSp>
        <p:nvGrpSpPr>
          <p:cNvPr id="18" name="Groupe 17"/>
          <p:cNvGrpSpPr/>
          <p:nvPr/>
        </p:nvGrpSpPr>
        <p:grpSpPr>
          <a:xfrm>
            <a:off x="5744391" y="2259875"/>
            <a:ext cx="6377940" cy="4511040"/>
            <a:chOff x="5744391" y="2259875"/>
            <a:chExt cx="6377940" cy="4511040"/>
          </a:xfrm>
        </p:grpSpPr>
        <p:grpSp>
          <p:nvGrpSpPr>
            <p:cNvPr id="15" name="Groupe 14"/>
            <p:cNvGrpSpPr/>
            <p:nvPr/>
          </p:nvGrpSpPr>
          <p:grpSpPr>
            <a:xfrm>
              <a:off x="5744391" y="2259875"/>
              <a:ext cx="6377940" cy="4511040"/>
              <a:chOff x="5744391" y="2259875"/>
              <a:chExt cx="6377940" cy="4511040"/>
            </a:xfrm>
          </p:grpSpPr>
          <p:grpSp>
            <p:nvGrpSpPr>
              <p:cNvPr id="13" name="Groupe 12"/>
              <p:cNvGrpSpPr/>
              <p:nvPr/>
            </p:nvGrpSpPr>
            <p:grpSpPr>
              <a:xfrm>
                <a:off x="5744391" y="2259875"/>
                <a:ext cx="6377940" cy="4511040"/>
                <a:chOff x="4032365" y="1690688"/>
                <a:chExt cx="6377940" cy="4511040"/>
              </a:xfrm>
            </p:grpSpPr>
            <p:pic>
              <p:nvPicPr>
                <p:cNvPr id="5" name="Image 4"/>
                <p:cNvPicPr/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32365" y="1690688"/>
                  <a:ext cx="6377940" cy="4511040"/>
                </a:xfrm>
                <a:prstGeom prst="rect">
                  <a:avLst/>
                </a:prstGeom>
              </p:spPr>
            </p:pic>
            <p:grpSp>
              <p:nvGrpSpPr>
                <p:cNvPr id="6" name="Groupe 5"/>
                <p:cNvGrpSpPr/>
                <p:nvPr/>
              </p:nvGrpSpPr>
              <p:grpSpPr>
                <a:xfrm>
                  <a:off x="7484474" y="4096494"/>
                  <a:ext cx="480060" cy="571500"/>
                  <a:chOff x="0" y="0"/>
                  <a:chExt cx="480060" cy="571500"/>
                </a:xfrm>
              </p:grpSpPr>
              <p:sp>
                <p:nvSpPr>
                  <p:cNvPr id="7" name="Zone de texte 600"/>
                  <p:cNvSpPr txBox="1"/>
                  <p:nvPr/>
                </p:nvSpPr>
                <p:spPr>
                  <a:xfrm>
                    <a:off x="121920" y="365760"/>
                    <a:ext cx="358140" cy="205740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just">
                      <a:spcBef>
                        <a:spcPts val="1200"/>
                      </a:spcBef>
                      <a:spcAft>
                        <a:spcPts val="0"/>
                      </a:spcAft>
                    </a:pPr>
                    <a:r>
                      <a:rPr lang="fr-FR" sz="9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F1</a:t>
                    </a:r>
                    <a:endParaRPr lang="fr-FR" sz="11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8" name="Groupe 7"/>
                  <p:cNvGrpSpPr/>
                  <p:nvPr/>
                </p:nvGrpSpPr>
                <p:grpSpPr>
                  <a:xfrm>
                    <a:off x="0" y="0"/>
                    <a:ext cx="472440" cy="472440"/>
                    <a:chOff x="0" y="0"/>
                    <a:chExt cx="472440" cy="472440"/>
                  </a:xfrm>
                </p:grpSpPr>
                <p:sp>
                  <p:nvSpPr>
                    <p:cNvPr id="9" name="Zone de texte 601"/>
                    <p:cNvSpPr txBox="1"/>
                    <p:nvPr/>
                  </p:nvSpPr>
                  <p:spPr>
                    <a:xfrm>
                      <a:off x="114300" y="0"/>
                      <a:ext cx="358140" cy="20574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9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F2</a:t>
                      </a:r>
                      <a:endParaRPr lang="fr-F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p:txBody>
                </p:sp>
                <p:cxnSp>
                  <p:nvCxnSpPr>
                    <p:cNvPr id="10" name="Connecteur droit 9"/>
                    <p:cNvCxnSpPr/>
                    <p:nvPr/>
                  </p:nvCxnSpPr>
                  <p:spPr>
                    <a:xfrm flipV="1">
                      <a:off x="0" y="99060"/>
                      <a:ext cx="152400" cy="83820"/>
                    </a:xfrm>
                    <a:prstGeom prst="line">
                      <a:avLst/>
                    </a:prstGeom>
                    <a:ln w="127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" name="Connecteur droit 10"/>
                    <p:cNvCxnSpPr/>
                    <p:nvPr/>
                  </p:nvCxnSpPr>
                  <p:spPr>
                    <a:xfrm>
                      <a:off x="15240" y="396240"/>
                      <a:ext cx="152400" cy="76200"/>
                    </a:xfrm>
                    <a:prstGeom prst="line">
                      <a:avLst/>
                    </a:prstGeom>
                    <a:ln w="127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14" name="ZoneTexte 13"/>
              <p:cNvSpPr txBox="1"/>
              <p:nvPr/>
            </p:nvSpPr>
            <p:spPr>
              <a:xfrm rot="699409">
                <a:off x="8649766" y="5734945"/>
                <a:ext cx="203835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i="1" dirty="0" smtClean="0">
                    <a:solidFill>
                      <a:srgbClr val="0070C0"/>
                    </a:solidFill>
                  </a:rPr>
                  <a:t>Maroni</a:t>
                </a:r>
                <a:endParaRPr lang="fr-FR" sz="1400" i="1" dirty="0">
                  <a:solidFill>
                    <a:srgbClr val="0070C0"/>
                  </a:solidFill>
                </a:endParaRPr>
              </a:p>
            </p:txBody>
          </p:sp>
        </p:grpSp>
        <p:cxnSp>
          <p:nvCxnSpPr>
            <p:cNvPr id="17" name="Connecteur droit avec flèche 16"/>
            <p:cNvCxnSpPr/>
            <p:nvPr/>
          </p:nvCxnSpPr>
          <p:spPr>
            <a:xfrm flipH="1" flipV="1">
              <a:off x="8515350" y="5753100"/>
              <a:ext cx="933450" cy="257175"/>
            </a:xfrm>
            <a:prstGeom prst="straightConnector1">
              <a:avLst/>
            </a:prstGeom>
            <a:ln w="158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Imag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22" y="152079"/>
            <a:ext cx="1240484" cy="432927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 rot="16200000">
            <a:off x="11426629" y="6044739"/>
            <a:ext cx="11147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 smtClean="0"/>
              <a:t>IGN data</a:t>
            </a:r>
            <a:endParaRPr lang="fr-FR" sz="800" i="1" dirty="0"/>
          </a:p>
        </p:txBody>
      </p:sp>
      <p:sp>
        <p:nvSpPr>
          <p:cNvPr id="20" name="ZoneTexte 19"/>
          <p:cNvSpPr txBox="1"/>
          <p:nvPr/>
        </p:nvSpPr>
        <p:spPr>
          <a:xfrm rot="16200000">
            <a:off x="4939557" y="5952201"/>
            <a:ext cx="13330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 smtClean="0"/>
              <a:t>Sting, GFDL </a:t>
            </a:r>
            <a:r>
              <a:rPr lang="fr-FR" sz="800" i="1" dirty="0"/>
              <a:t>&amp; CC-BY-SA</a:t>
            </a:r>
            <a:endParaRPr lang="fr-FR" sz="800" i="1" dirty="0"/>
          </a:p>
        </p:txBody>
      </p:sp>
    </p:spTree>
    <p:extLst>
      <p:ext uri="{BB962C8B-B14F-4D97-AF65-F5344CB8AC3E}">
        <p14:creationId xmlns:p14="http://schemas.microsoft.com/office/powerpoint/2010/main" val="206533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/>
          <p:nvPr/>
        </p:nvSpPr>
        <p:spPr>
          <a:xfrm>
            <a:off x="977818" y="412879"/>
            <a:ext cx="7512480" cy="4919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400" b="1" cap="all" dirty="0" err="1">
                <a:solidFill>
                  <a:srgbClr val="FA792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Socio-economic</a:t>
            </a:r>
            <a:r>
              <a:rPr lang="fr-FR" sz="2400" b="1" cap="all" dirty="0">
                <a:solidFill>
                  <a:srgbClr val="FA792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cap="all" dirty="0" err="1">
                <a:solidFill>
                  <a:srgbClr val="FA792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context</a:t>
            </a:r>
            <a:endParaRPr lang="fr-FR" sz="2400" b="1" cap="all" dirty="0">
              <a:solidFill>
                <a:srgbClr val="FA792A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049745" y="1494052"/>
            <a:ext cx="6008903" cy="4497226"/>
            <a:chOff x="6049745" y="1362075"/>
            <a:chExt cx="6008903" cy="4497226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2347" y="1362075"/>
              <a:ext cx="5996301" cy="449722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ZoneTexte 13"/>
            <p:cNvSpPr txBox="1"/>
            <p:nvPr/>
          </p:nvSpPr>
          <p:spPr>
            <a:xfrm rot="16200000">
              <a:off x="5600073" y="5194185"/>
              <a:ext cx="111478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i="1" dirty="0" smtClean="0">
                  <a:solidFill>
                    <a:schemeClr val="bg1"/>
                  </a:solidFill>
                </a:rPr>
                <a:t>N</a:t>
              </a:r>
              <a:r>
                <a:rPr lang="fr-FR" sz="800" i="1" dirty="0">
                  <a:solidFill>
                    <a:schemeClr val="bg1"/>
                  </a:solidFill>
                </a:rPr>
                <a:t>. Brisset</a:t>
              </a:r>
            </a:p>
          </p:txBody>
        </p:sp>
      </p:grpSp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22" y="152079"/>
            <a:ext cx="1240484" cy="43292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68093" y="1362075"/>
            <a:ext cx="5576526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Population around 3500 inhabitants with </a:t>
            </a:r>
            <a:r>
              <a:rPr lang="en-US" sz="2000" b="1" dirty="0"/>
              <a:t>demographic growth &gt; 6 % per year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Local hospital, 2 primary schools and 1 secondary school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 Drinking water demand &gt; 200 m</a:t>
            </a:r>
            <a:r>
              <a:rPr lang="en-US" sz="2000" baseline="30000" dirty="0"/>
              <a:t>3</a:t>
            </a:r>
            <a:r>
              <a:rPr lang="en-US" sz="2000" dirty="0"/>
              <a:t>/day (actual production !)</a:t>
            </a:r>
          </a:p>
          <a:p>
            <a:pPr marL="800100" lvl="1" indent="-342900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en-US" sz="2000" dirty="0" smtClean="0"/>
              <a:t>Water </a:t>
            </a:r>
            <a:r>
              <a:rPr lang="en-US" sz="2000" dirty="0"/>
              <a:t>distribution cuts in the nights during the dry season…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 err="1"/>
              <a:t>Potabilisation</a:t>
            </a:r>
            <a:r>
              <a:rPr lang="en-US" sz="2000" dirty="0"/>
              <a:t> of the Maroni River requires heavy and energy-intensive treatment processes due to very high turbidity (natural clay </a:t>
            </a:r>
            <a:r>
              <a:rPr lang="en-US" sz="2000" dirty="0" smtClean="0"/>
              <a:t>particles </a:t>
            </a:r>
            <a:r>
              <a:rPr lang="en-US" sz="2000" dirty="0"/>
              <a:t>+ mining impact)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b="1" dirty="0"/>
              <a:t>New underground water resources needed </a:t>
            </a:r>
            <a:r>
              <a:rPr lang="en-US" sz="2000" dirty="0"/>
              <a:t>to obtain more than 400 m</a:t>
            </a:r>
            <a:r>
              <a:rPr lang="en-US" sz="2000" baseline="30000" dirty="0"/>
              <a:t>3</a:t>
            </a:r>
            <a:r>
              <a:rPr lang="en-US" sz="2000" dirty="0"/>
              <a:t>/day</a:t>
            </a:r>
          </a:p>
        </p:txBody>
      </p:sp>
    </p:spTree>
    <p:extLst>
      <p:ext uri="{BB962C8B-B14F-4D97-AF65-F5344CB8AC3E}">
        <p14:creationId xmlns:p14="http://schemas.microsoft.com/office/powerpoint/2010/main" val="199600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86745"/>
            <a:ext cx="10515600" cy="679933"/>
          </a:xfrm>
        </p:spPr>
        <p:txBody>
          <a:bodyPr>
            <a:normAutofit/>
          </a:bodyPr>
          <a:lstStyle/>
          <a:p>
            <a:r>
              <a:rPr lang="fr-FR" sz="2400" b="1" cap="all" dirty="0" err="1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Geological</a:t>
            </a:r>
            <a:r>
              <a:rPr lang="fr-FR" sz="2400" b="1" cap="all" dirty="0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cap="all" dirty="0" err="1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fr-FR" sz="2400" b="1" cap="all" dirty="0">
              <a:solidFill>
                <a:srgbClr val="FA79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7062" y="2859714"/>
            <a:ext cx="5482186" cy="3876767"/>
          </a:xfrm>
          <a:prstGeom prst="rect">
            <a:avLst/>
          </a:prstGeom>
          <a:noFill/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grpSp>
        <p:nvGrpSpPr>
          <p:cNvPr id="5" name="Groupe 4"/>
          <p:cNvGrpSpPr>
            <a:grpSpLocks noChangeAspect="1"/>
          </p:cNvGrpSpPr>
          <p:nvPr/>
        </p:nvGrpSpPr>
        <p:grpSpPr>
          <a:xfrm>
            <a:off x="338763" y="2859712"/>
            <a:ext cx="5870448" cy="3970780"/>
            <a:chOff x="0" y="0"/>
            <a:chExt cx="6522720" cy="4411980"/>
          </a:xfrm>
        </p:grpSpPr>
        <p:grpSp>
          <p:nvGrpSpPr>
            <p:cNvPr id="6" name="Groupe 5"/>
            <p:cNvGrpSpPr/>
            <p:nvPr/>
          </p:nvGrpSpPr>
          <p:grpSpPr>
            <a:xfrm>
              <a:off x="0" y="0"/>
              <a:ext cx="6522720" cy="4411980"/>
              <a:chOff x="0" y="0"/>
              <a:chExt cx="6522720" cy="4411980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1055370" y="-1055370"/>
                <a:ext cx="4411980" cy="652272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9" name="Groupe 8"/>
              <p:cNvGrpSpPr/>
              <p:nvPr/>
            </p:nvGrpSpPr>
            <p:grpSpPr>
              <a:xfrm>
                <a:off x="79586" y="2030759"/>
                <a:ext cx="5185834" cy="2332568"/>
                <a:chOff x="18626" y="95279"/>
                <a:chExt cx="5185834" cy="2332568"/>
              </a:xfrm>
            </p:grpSpPr>
            <p:pic>
              <p:nvPicPr>
                <p:cNvPr id="10" name="Image 9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89" t="4195" r="1827" b="740"/>
                <a:stretch/>
              </p:blipFill>
              <p:spPr bwMode="auto">
                <a:xfrm>
                  <a:off x="18626" y="95279"/>
                  <a:ext cx="2142068" cy="2332568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11" name="Ellipse 10"/>
                <p:cNvSpPr/>
                <p:nvPr/>
              </p:nvSpPr>
              <p:spPr>
                <a:xfrm>
                  <a:off x="4366260" y="960120"/>
                  <a:ext cx="838200" cy="525780"/>
                </a:xfrm>
                <a:prstGeom prst="ellipse">
                  <a:avLst/>
                </a:prstGeom>
                <a:noFill/>
                <a:ln w="2222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/>
                </a:p>
              </p:txBody>
            </p:sp>
          </p:grpSp>
        </p:grpSp>
        <p:sp>
          <p:nvSpPr>
            <p:cNvPr id="7" name="Zone de texte 1024"/>
            <p:cNvSpPr txBox="1"/>
            <p:nvPr/>
          </p:nvSpPr>
          <p:spPr>
            <a:xfrm>
              <a:off x="3336712" y="2848201"/>
              <a:ext cx="1056217" cy="30647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Bef>
                  <a:spcPts val="1200"/>
                </a:spcBef>
                <a:spcAft>
                  <a:spcPts val="0"/>
                </a:spcAft>
              </a:pPr>
              <a:r>
                <a:rPr lang="fr-FR" sz="1200" b="1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 Gras" panose="020B0704020202020204" pitchFamily="34" charset="0"/>
                  <a:ea typeface="Times New Roman" panose="02020603050405020304" pitchFamily="18" charset="0"/>
                </a:rPr>
                <a:t>Studied</a:t>
              </a:r>
              <a:r>
                <a:rPr lang="fr-FR" sz="1200" b="1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 Gras" panose="020B0704020202020204" pitchFamily="34" charset="0"/>
                  <a:ea typeface="Times New Roman" panose="02020603050405020304" pitchFamily="18" charset="0"/>
                </a:rPr>
                <a:t> area</a:t>
              </a:r>
              <a:endParaRPr lang="fr-FR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22" y="152079"/>
            <a:ext cx="1240484" cy="432927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800100" y="1001909"/>
            <a:ext cx="1093905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Area mainly composed of old </a:t>
            </a:r>
            <a:r>
              <a:rPr lang="en-US" sz="2000" dirty="0" err="1" smtClean="0"/>
              <a:t>metavolcanic</a:t>
            </a:r>
            <a:r>
              <a:rPr lang="en-US" sz="2000" dirty="0" smtClean="0"/>
              <a:t> rocks and </a:t>
            </a:r>
            <a:r>
              <a:rPr lang="en-US" sz="2000" dirty="0" err="1" smtClean="0"/>
              <a:t>rhyolitic</a:t>
            </a:r>
            <a:r>
              <a:rPr lang="en-US" sz="2000" dirty="0" smtClean="0"/>
              <a:t> tuff (≈ 2 </a:t>
            </a:r>
            <a:r>
              <a:rPr lang="en-US" sz="2000" dirty="0" err="1" smtClean="0"/>
              <a:t>Gy</a:t>
            </a:r>
            <a:r>
              <a:rPr lang="en-US" sz="2000" dirty="0" smtClean="0"/>
              <a:t>) intruded by more recent dolerite dyke and quartz veins and affected by tectonic faults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Very strong rock alteration giving sandy-clay </a:t>
            </a:r>
            <a:r>
              <a:rPr lang="en-US" sz="2000" dirty="0" err="1" smtClean="0"/>
              <a:t>alterites</a:t>
            </a:r>
            <a:r>
              <a:rPr lang="en-US" sz="2000" dirty="0" smtClean="0"/>
              <a:t> on several decameters with iron and </a:t>
            </a:r>
            <a:r>
              <a:rPr lang="en-US" sz="2000" dirty="0" err="1" smtClean="0"/>
              <a:t>bauxitic</a:t>
            </a:r>
            <a:r>
              <a:rPr lang="en-US" sz="2000" dirty="0" smtClean="0"/>
              <a:t> crust on the top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Alluvial deposits (from 2 to 5 meters) on the Maroni banks</a:t>
            </a:r>
          </a:p>
        </p:txBody>
      </p:sp>
      <p:sp>
        <p:nvSpPr>
          <p:cNvPr id="3" name="ZoneTexte 2"/>
          <p:cNvSpPr txBox="1"/>
          <p:nvPr/>
        </p:nvSpPr>
        <p:spPr>
          <a:xfrm rot="572107">
            <a:off x="7968343" y="5909063"/>
            <a:ext cx="1898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/>
                </a:solidFill>
              </a:rPr>
              <a:t>Maroni</a:t>
            </a:r>
            <a:endParaRPr lang="fr-FR" sz="1400" i="1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11157125" y="5770266"/>
            <a:ext cx="17589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 err="1" smtClean="0"/>
              <a:t>Adapted</a:t>
            </a:r>
            <a:r>
              <a:rPr lang="fr-FR" sz="800" i="1" dirty="0" smtClean="0"/>
              <a:t> </a:t>
            </a:r>
            <a:r>
              <a:rPr lang="fr-FR" sz="800" i="1" dirty="0" err="1" smtClean="0"/>
              <a:t>from</a:t>
            </a:r>
            <a:r>
              <a:rPr lang="fr-FR" sz="800" i="1" dirty="0" smtClean="0"/>
              <a:t> </a:t>
            </a:r>
            <a:r>
              <a:rPr lang="fr-FR" sz="800" i="1" dirty="0" err="1" smtClean="0"/>
              <a:t>P.Bourbon</a:t>
            </a:r>
            <a:r>
              <a:rPr lang="fr-FR" sz="800" i="1" dirty="0" smtClean="0"/>
              <a:t>, 2016</a:t>
            </a:r>
            <a:endParaRPr lang="fr-FR" sz="800" i="1" dirty="0"/>
          </a:p>
        </p:txBody>
      </p:sp>
      <p:sp>
        <p:nvSpPr>
          <p:cNvPr id="15" name="ZoneTexte 14"/>
          <p:cNvSpPr txBox="1"/>
          <p:nvPr/>
        </p:nvSpPr>
        <p:spPr>
          <a:xfrm rot="16200000">
            <a:off x="5627440" y="6041305"/>
            <a:ext cx="11147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 err="1" smtClean="0"/>
              <a:t>Choubert</a:t>
            </a:r>
            <a:r>
              <a:rPr lang="fr-FR" sz="800" i="1" dirty="0" smtClean="0"/>
              <a:t>, 1961</a:t>
            </a:r>
            <a:endParaRPr lang="fr-FR" sz="800" i="1" dirty="0"/>
          </a:p>
        </p:txBody>
      </p:sp>
    </p:spTree>
    <p:extLst>
      <p:ext uri="{BB962C8B-B14F-4D97-AF65-F5344CB8AC3E}">
        <p14:creationId xmlns:p14="http://schemas.microsoft.com/office/powerpoint/2010/main" val="34991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486"/>
          </a:xfrm>
        </p:spPr>
        <p:txBody>
          <a:bodyPr>
            <a:normAutofit/>
          </a:bodyPr>
          <a:lstStyle/>
          <a:p>
            <a:r>
              <a:rPr lang="fr-FR" sz="2400" b="1" cap="all" dirty="0" err="1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Hydrogeological</a:t>
            </a:r>
            <a:r>
              <a:rPr lang="fr-FR" sz="2400" b="1" cap="all" dirty="0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cap="all" dirty="0" err="1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fr-FR" sz="2400" b="1" cap="all" dirty="0">
              <a:solidFill>
                <a:srgbClr val="FA79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22" y="152079"/>
            <a:ext cx="1240484" cy="43292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56" y="3237538"/>
            <a:ext cx="7036527" cy="3311306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8081552" y="6496592"/>
            <a:ext cx="21791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 err="1" smtClean="0"/>
              <a:t>Adapted</a:t>
            </a:r>
            <a:r>
              <a:rPr lang="fr-FR" sz="1000" i="1" dirty="0" smtClean="0"/>
              <a:t> </a:t>
            </a:r>
            <a:r>
              <a:rPr lang="fr-FR" sz="1000" i="1" dirty="0" err="1" smtClean="0"/>
              <a:t>from</a:t>
            </a:r>
            <a:r>
              <a:rPr lang="fr-FR" sz="1000" i="1" dirty="0" smtClean="0"/>
              <a:t> R.</a:t>
            </a:r>
            <a:r>
              <a:rPr lang="fr-FR" sz="1000" i="1" dirty="0"/>
              <a:t> </a:t>
            </a:r>
            <a:r>
              <a:rPr lang="fr-FR" sz="1000" i="1" dirty="0" err="1" smtClean="0"/>
              <a:t>Wyns</a:t>
            </a:r>
            <a:r>
              <a:rPr lang="fr-FR" sz="1000" i="1" dirty="0" smtClean="0"/>
              <a:t>, 2004</a:t>
            </a:r>
            <a:endParaRPr lang="fr-FR" sz="1000" i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390800" y="1001909"/>
            <a:ext cx="1093905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u="sng" dirty="0" smtClean="0"/>
              <a:t>Alluvial aquifer</a:t>
            </a:r>
            <a:r>
              <a:rPr lang="en-US" sz="2000" dirty="0" smtClean="0"/>
              <a:t> on the Maroni banks : thin thickness and very vulnerable on Papaïchton area. </a:t>
            </a:r>
            <a:r>
              <a:rPr lang="en-US" sz="2000" dirty="0"/>
              <a:t>Production </a:t>
            </a:r>
            <a:r>
              <a:rPr lang="en-US" sz="2000" dirty="0" smtClean="0"/>
              <a:t>from 1 to 2 m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/h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u="sng" dirty="0" err="1" smtClean="0"/>
              <a:t>Hardrock</a:t>
            </a:r>
            <a:r>
              <a:rPr lang="en-US" sz="2000" u="sng" dirty="0" smtClean="0"/>
              <a:t> aquifer</a:t>
            </a:r>
            <a:r>
              <a:rPr lang="en-US" sz="2000" dirty="0" smtClean="0"/>
              <a:t>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/>
              <a:t>Fractured layer </a:t>
            </a:r>
            <a:r>
              <a:rPr lang="en-US" sz="2000" dirty="0" smtClean="0"/>
              <a:t>: fracture network, with draining structure close to the faults and dykes, well protected by the lateritic clay. Production classically between 2 and 6 m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/h in French Guiana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err="1" smtClean="0"/>
              <a:t>Alterite</a:t>
            </a:r>
            <a:r>
              <a:rPr lang="en-US" sz="2000" dirty="0" smtClean="0"/>
              <a:t>: in the sandier parts. </a:t>
            </a:r>
            <a:r>
              <a:rPr lang="en-US" sz="2000" dirty="0"/>
              <a:t>Production </a:t>
            </a:r>
            <a:r>
              <a:rPr lang="en-US" sz="2000" dirty="0" smtClean="0"/>
              <a:t>from 0,8 to 2 </a:t>
            </a:r>
            <a:r>
              <a:rPr lang="en-US" sz="2000" dirty="0"/>
              <a:t>m</a:t>
            </a:r>
            <a:r>
              <a:rPr lang="en-US" sz="2000" baseline="30000" dirty="0"/>
              <a:t>3</a:t>
            </a:r>
            <a:r>
              <a:rPr lang="en-US" sz="2000" dirty="0"/>
              <a:t>/h 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27077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7147" y="356309"/>
            <a:ext cx="5155565" cy="702954"/>
          </a:xfrm>
        </p:spPr>
        <p:txBody>
          <a:bodyPr>
            <a:normAutofit/>
          </a:bodyPr>
          <a:lstStyle/>
          <a:p>
            <a:r>
              <a:rPr lang="fr-FR" sz="2400" b="1" cap="all" dirty="0" smtClean="0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fr-FR" sz="2400" b="1" cap="all" dirty="0" err="1" smtClean="0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fr-FR" sz="2400" b="1" cap="all" dirty="0" smtClean="0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cap="all" dirty="0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060" y="2118264"/>
            <a:ext cx="2996340" cy="226287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t="13903" r="8821"/>
          <a:stretch/>
        </p:blipFill>
        <p:spPr>
          <a:xfrm>
            <a:off x="391795" y="2121374"/>
            <a:ext cx="2604106" cy="19973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68"/>
          <a:stretch/>
        </p:blipFill>
        <p:spPr>
          <a:xfrm>
            <a:off x="391795" y="4381137"/>
            <a:ext cx="2604106" cy="22176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50060" y="5063211"/>
            <a:ext cx="2648843" cy="1535553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22" y="152079"/>
            <a:ext cx="1240484" cy="43292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176833" y="2872409"/>
            <a:ext cx="2526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err="1" smtClean="0"/>
              <a:t>Iron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crust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dismantled</a:t>
            </a:r>
            <a:r>
              <a:rPr lang="fr-FR" sz="2000" i="1" dirty="0" smtClean="0"/>
              <a:t> on the </a:t>
            </a:r>
            <a:r>
              <a:rPr lang="fr-FR" sz="2000" i="1" dirty="0" err="1" smtClean="0"/>
              <a:t>slopes</a:t>
            </a:r>
            <a:endParaRPr lang="fr-FR" sz="2000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3176832" y="5289895"/>
            <a:ext cx="2526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smtClean="0"/>
              <a:t>Sandy-</a:t>
            </a:r>
            <a:r>
              <a:rPr lang="fr-FR" sz="2000" i="1" dirty="0" err="1" smtClean="0"/>
              <a:t>clay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alterites</a:t>
            </a:r>
            <a:endParaRPr lang="fr-FR" sz="2000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9246400" y="5275152"/>
            <a:ext cx="2526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err="1" smtClean="0"/>
              <a:t>Metavolcanic</a:t>
            </a:r>
            <a:r>
              <a:rPr lang="fr-FR" sz="2000" i="1" dirty="0" smtClean="0"/>
              <a:t> rocks </a:t>
            </a:r>
            <a:r>
              <a:rPr lang="fr-FR" sz="2000" i="1" dirty="0" err="1" smtClean="0"/>
              <a:t>with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two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different</a:t>
            </a:r>
            <a:r>
              <a:rPr lang="fr-FR" sz="2000" i="1" dirty="0" smtClean="0"/>
              <a:t> </a:t>
            </a:r>
            <a:r>
              <a:rPr lang="fr-FR" sz="2000" i="1" dirty="0" smtClean="0"/>
              <a:t>lithologies</a:t>
            </a:r>
            <a:endParaRPr lang="fr-FR" sz="2000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9510223" y="2718520"/>
            <a:ext cx="2526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smtClean="0"/>
              <a:t>Old </a:t>
            </a:r>
            <a:r>
              <a:rPr lang="fr-FR" sz="2000" i="1" dirty="0" err="1" smtClean="0"/>
              <a:t>spring</a:t>
            </a:r>
            <a:r>
              <a:rPr lang="fr-FR" sz="2000" i="1" dirty="0" smtClean="0"/>
              <a:t> water </a:t>
            </a:r>
            <a:r>
              <a:rPr lang="fr-FR" sz="2000" i="1" dirty="0" err="1" smtClean="0"/>
              <a:t>catchment</a:t>
            </a:r>
            <a:r>
              <a:rPr lang="fr-FR" sz="2000" i="1" dirty="0" smtClean="0"/>
              <a:t> in Papaïchton </a:t>
            </a:r>
            <a:r>
              <a:rPr lang="fr-FR" sz="2000" i="1" dirty="0" err="1" smtClean="0"/>
              <a:t>forest</a:t>
            </a:r>
            <a:endParaRPr lang="fr-FR" sz="2000" i="1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391795" y="1147945"/>
            <a:ext cx="10939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Field investigations were conducted to clarify the geological map, to characterize the geomorphology of the </a:t>
            </a:r>
            <a:r>
              <a:rPr lang="en-US" sz="2000" dirty="0" smtClean="0"/>
              <a:t>site </a:t>
            </a:r>
            <a:r>
              <a:rPr lang="en-US" sz="2000" dirty="0"/>
              <a:t>and to understand the springs </a:t>
            </a:r>
            <a:r>
              <a:rPr lang="en-US" sz="2000" dirty="0" smtClean="0"/>
              <a:t>dynamic</a:t>
            </a:r>
          </a:p>
        </p:txBody>
      </p:sp>
      <p:sp>
        <p:nvSpPr>
          <p:cNvPr id="13" name="ZoneTexte 12"/>
          <p:cNvSpPr txBox="1"/>
          <p:nvPr/>
        </p:nvSpPr>
        <p:spPr>
          <a:xfrm rot="16200000">
            <a:off x="2392971" y="3541429"/>
            <a:ext cx="11147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 smtClean="0">
                <a:solidFill>
                  <a:schemeClr val="bg1"/>
                </a:solidFill>
              </a:rPr>
              <a:t>N</a:t>
            </a:r>
            <a:r>
              <a:rPr lang="fr-FR" sz="800" i="1" dirty="0">
                <a:solidFill>
                  <a:schemeClr val="bg1"/>
                </a:solidFill>
              </a:rPr>
              <a:t>. Brisset</a:t>
            </a:r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2396810" y="5948704"/>
            <a:ext cx="11147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 smtClean="0">
                <a:solidFill>
                  <a:schemeClr val="bg1"/>
                </a:solidFill>
              </a:rPr>
              <a:t>N</a:t>
            </a:r>
            <a:r>
              <a:rPr lang="fr-FR" sz="800" i="1" dirty="0">
                <a:solidFill>
                  <a:schemeClr val="bg1"/>
                </a:solidFill>
              </a:rPr>
              <a:t>. Brisset</a:t>
            </a:r>
          </a:p>
        </p:txBody>
      </p:sp>
      <p:sp>
        <p:nvSpPr>
          <p:cNvPr id="15" name="ZoneTexte 14"/>
          <p:cNvSpPr txBox="1"/>
          <p:nvPr/>
        </p:nvSpPr>
        <p:spPr>
          <a:xfrm rot="16200000">
            <a:off x="8299813" y="6004892"/>
            <a:ext cx="11147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 smtClean="0">
                <a:solidFill>
                  <a:schemeClr val="bg1"/>
                </a:solidFill>
              </a:rPr>
              <a:t>N</a:t>
            </a:r>
            <a:r>
              <a:rPr lang="fr-FR" sz="800" i="1" dirty="0">
                <a:solidFill>
                  <a:schemeClr val="bg1"/>
                </a:solidFill>
              </a:rPr>
              <a:t>. Brisset</a:t>
            </a:r>
          </a:p>
        </p:txBody>
      </p:sp>
      <p:sp>
        <p:nvSpPr>
          <p:cNvPr id="16" name="ZoneTexte 15"/>
          <p:cNvSpPr txBox="1"/>
          <p:nvPr/>
        </p:nvSpPr>
        <p:spPr>
          <a:xfrm rot="16200000">
            <a:off x="8633755" y="3779721"/>
            <a:ext cx="11147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 smtClean="0">
                <a:solidFill>
                  <a:schemeClr val="bg1"/>
                </a:solidFill>
              </a:rPr>
              <a:t>N</a:t>
            </a:r>
            <a:r>
              <a:rPr lang="fr-FR" sz="800" i="1" dirty="0">
                <a:solidFill>
                  <a:schemeClr val="bg1"/>
                </a:solidFill>
              </a:rPr>
              <a:t>. Brisset</a:t>
            </a:r>
          </a:p>
        </p:txBody>
      </p:sp>
    </p:spTree>
    <p:extLst>
      <p:ext uri="{BB962C8B-B14F-4D97-AF65-F5344CB8AC3E}">
        <p14:creationId xmlns:p14="http://schemas.microsoft.com/office/powerpoint/2010/main" val="407992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7414" y="368542"/>
            <a:ext cx="5811232" cy="804781"/>
          </a:xfrm>
        </p:spPr>
        <p:txBody>
          <a:bodyPr>
            <a:normAutofit/>
          </a:bodyPr>
          <a:lstStyle/>
          <a:p>
            <a:r>
              <a:rPr lang="fr-FR" sz="2400" b="1" cap="all" dirty="0" err="1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Lineaments</a:t>
            </a:r>
            <a:r>
              <a:rPr lang="fr-FR" sz="2400" b="1" cap="all" dirty="0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cap="all" dirty="0" err="1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endParaRPr lang="fr-FR" sz="2400" b="1" cap="all" dirty="0">
              <a:solidFill>
                <a:srgbClr val="FA79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Espace réservé du contenu 3" descr="lineament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103" y="2730345"/>
            <a:ext cx="3831565" cy="27303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8646" y="2360027"/>
            <a:ext cx="5554187" cy="3585773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ffectLst/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8658" y="3056442"/>
            <a:ext cx="2748475" cy="20599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22" y="152079"/>
            <a:ext cx="1240484" cy="43292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91795" y="1147945"/>
            <a:ext cx="109390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Vegetation lineaments study by stereoscopy, based on old and recent aerial </a:t>
            </a:r>
            <a:r>
              <a:rPr lang="en-US" sz="2000" dirty="0" smtClean="0"/>
              <a:t>photographs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The lines highlighted can reflect corridor faults</a:t>
            </a:r>
            <a:endParaRPr lang="en-US" sz="2000" dirty="0" smtClean="0"/>
          </a:p>
        </p:txBody>
      </p:sp>
      <p:sp>
        <p:nvSpPr>
          <p:cNvPr id="9" name="Zone de texte 5"/>
          <p:cNvSpPr txBox="1">
            <a:spLocks noChangeArrowheads="1"/>
          </p:cNvSpPr>
          <p:nvPr/>
        </p:nvSpPr>
        <p:spPr bwMode="auto">
          <a:xfrm>
            <a:off x="6236138" y="4593600"/>
            <a:ext cx="304800" cy="838200"/>
          </a:xfrm>
          <a:prstGeom prst="rect">
            <a:avLst/>
          </a:prstGeom>
          <a:noFill/>
          <a:ln>
            <a:noFill/>
          </a:ln>
          <a:extLst/>
        </p:spPr>
        <p:txBody>
          <a:bodyPr rot="0" vert="vert270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fr-FR" sz="800" i="1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epod.usra.edu</a:t>
            </a:r>
            <a:endParaRPr lang="fr-FR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fr-FR" sz="11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0" name="ZoneTexte 9"/>
          <p:cNvSpPr txBox="1"/>
          <p:nvPr/>
        </p:nvSpPr>
        <p:spPr>
          <a:xfrm rot="16200000">
            <a:off x="1657261" y="4755307"/>
            <a:ext cx="11952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 smtClean="0">
                <a:solidFill>
                  <a:schemeClr val="bg1"/>
                </a:solidFill>
              </a:rPr>
              <a:t>F. Longueville</a:t>
            </a:r>
            <a:endParaRPr lang="fr-FR" sz="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85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7890712" y="795754"/>
            <a:ext cx="4169310" cy="5918713"/>
            <a:chOff x="7890712" y="795754"/>
            <a:chExt cx="4169310" cy="5918713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0712" y="795754"/>
              <a:ext cx="4169310" cy="5918713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324" y="1275830"/>
              <a:ext cx="1180495" cy="648822"/>
            </a:xfrm>
            <a:prstGeom prst="rect">
              <a:avLst/>
            </a:prstGeom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9649" y="368542"/>
            <a:ext cx="5196946" cy="666676"/>
          </a:xfrm>
        </p:spPr>
        <p:txBody>
          <a:bodyPr>
            <a:normAutofit/>
          </a:bodyPr>
          <a:lstStyle/>
          <a:p>
            <a:r>
              <a:rPr lang="fr-FR" sz="2400" b="1" cap="all" dirty="0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Radon </a:t>
            </a:r>
            <a:r>
              <a:rPr lang="fr-FR" sz="2400" b="1" cap="all" dirty="0" err="1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emanometry</a:t>
            </a:r>
            <a:endParaRPr lang="fr-FR" sz="2400" b="1" cap="all" dirty="0">
              <a:solidFill>
                <a:srgbClr val="FA79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124" y="2629205"/>
            <a:ext cx="5864112" cy="4077533"/>
          </a:xfrm>
          <a:prstGeom prst="rect">
            <a:avLst/>
          </a:prstGeom>
          <a:ln w="1270">
            <a:solidFill>
              <a:schemeClr val="bg1">
                <a:lumMod val="75000"/>
              </a:schemeClr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31" t="12398" b="9630"/>
          <a:stretch/>
        </p:blipFill>
        <p:spPr>
          <a:xfrm>
            <a:off x="138625" y="2629205"/>
            <a:ext cx="1645433" cy="191846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625" y="4788277"/>
            <a:ext cx="1538829" cy="191846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22" y="152079"/>
            <a:ext cx="1240484" cy="43292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91795" y="1275830"/>
            <a:ext cx="691474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202 gas samples from ground subsurface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Zones with Radon anomalies can indicate draining structures and precise the location of the interesting areas</a:t>
            </a:r>
          </a:p>
        </p:txBody>
      </p:sp>
      <p:sp>
        <p:nvSpPr>
          <p:cNvPr id="10" name="ZoneTexte 9"/>
          <p:cNvSpPr txBox="1"/>
          <p:nvPr/>
        </p:nvSpPr>
        <p:spPr>
          <a:xfrm rot="16200000">
            <a:off x="1173675" y="3882549"/>
            <a:ext cx="11147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 smtClean="0">
                <a:solidFill>
                  <a:schemeClr val="bg1"/>
                </a:solidFill>
              </a:rPr>
              <a:t>N</a:t>
            </a:r>
            <a:r>
              <a:rPr lang="fr-FR" sz="800" i="1" dirty="0">
                <a:solidFill>
                  <a:schemeClr val="bg1"/>
                </a:solidFill>
              </a:rPr>
              <a:t>. Brisset</a:t>
            </a:r>
          </a:p>
        </p:txBody>
      </p:sp>
      <p:sp>
        <p:nvSpPr>
          <p:cNvPr id="11" name="ZoneTexte 10"/>
          <p:cNvSpPr txBox="1"/>
          <p:nvPr/>
        </p:nvSpPr>
        <p:spPr>
          <a:xfrm rot="16200000">
            <a:off x="1044013" y="6061776"/>
            <a:ext cx="11147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 smtClean="0">
                <a:solidFill>
                  <a:schemeClr val="bg1"/>
                </a:solidFill>
              </a:rPr>
              <a:t>N</a:t>
            </a:r>
            <a:r>
              <a:rPr lang="fr-FR" sz="800" i="1" dirty="0">
                <a:solidFill>
                  <a:schemeClr val="bg1"/>
                </a:solidFill>
              </a:rPr>
              <a:t>. Brisset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417" y="795754"/>
            <a:ext cx="431134" cy="57842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8034630" y="6416997"/>
            <a:ext cx="11147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 smtClean="0">
                <a:solidFill>
                  <a:schemeClr val="bg1"/>
                </a:solidFill>
              </a:rPr>
              <a:t>J.M. Gandolfi, 2016</a:t>
            </a:r>
            <a:endParaRPr lang="fr-FR" sz="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29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4206" y="242129"/>
            <a:ext cx="7950200" cy="685754"/>
          </a:xfrm>
        </p:spPr>
        <p:txBody>
          <a:bodyPr>
            <a:normAutofit/>
          </a:bodyPr>
          <a:lstStyle/>
          <a:p>
            <a:r>
              <a:rPr lang="fr-FR" sz="2400" b="1" cap="all" dirty="0" err="1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</a:t>
            </a:r>
            <a:r>
              <a:rPr lang="fr-FR" sz="2400" b="1" cap="all" dirty="0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cap="all" dirty="0" err="1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resistivity</a:t>
            </a:r>
            <a:r>
              <a:rPr lang="fr-FR" sz="2400" b="1" cap="all" dirty="0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cap="all" dirty="0" err="1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tomography</a:t>
            </a:r>
            <a:endParaRPr lang="fr-FR" sz="2400" b="1" cap="all" dirty="0">
              <a:solidFill>
                <a:srgbClr val="FA79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brisset\Pictures\papai_geophy_radon\IMG_088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32" r="17376"/>
          <a:stretch/>
        </p:blipFill>
        <p:spPr bwMode="auto">
          <a:xfrm>
            <a:off x="108146" y="2736513"/>
            <a:ext cx="1751156" cy="17147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space réservé du contenu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r="14535"/>
          <a:stretch/>
        </p:blipFill>
        <p:spPr bwMode="auto">
          <a:xfrm>
            <a:off x="108146" y="4556217"/>
            <a:ext cx="1751156" cy="219170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962" y="2651781"/>
            <a:ext cx="3492359" cy="1895503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60"/>
          <a:stretch/>
        </p:blipFill>
        <p:spPr>
          <a:xfrm>
            <a:off x="1942962" y="4769412"/>
            <a:ext cx="4496725" cy="1978507"/>
          </a:xfrm>
          <a:prstGeom prst="rect">
            <a:avLst/>
          </a:prstGeom>
        </p:spPr>
      </p:pic>
      <p:pic>
        <p:nvPicPr>
          <p:cNvPr id="9" name="Image 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6" b="61122"/>
          <a:stretch/>
        </p:blipFill>
        <p:spPr bwMode="auto">
          <a:xfrm>
            <a:off x="6915574" y="2098133"/>
            <a:ext cx="5158740" cy="26898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76"/>
          <a:stretch/>
        </p:blipFill>
        <p:spPr bwMode="auto">
          <a:xfrm>
            <a:off x="6516070" y="4955883"/>
            <a:ext cx="5609137" cy="18106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22" y="152079"/>
            <a:ext cx="1240484" cy="43292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12917" y="1013404"/>
            <a:ext cx="69147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8 </a:t>
            </a:r>
            <a:r>
              <a:rPr lang="en-US" sz="2000" dirty="0" err="1" smtClean="0"/>
              <a:t>tomographies</a:t>
            </a:r>
            <a:r>
              <a:rPr lang="en-US" sz="2000" dirty="0" smtClean="0"/>
              <a:t> in 2D realized on 4345 linear meters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Signal calibration on the existing wells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Revelation of underground structures and hydrogeological </a:t>
            </a:r>
            <a:r>
              <a:rPr lang="en-US" sz="2000" dirty="0"/>
              <a:t>targets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/>
              <a:t>future drilling wells positioning</a:t>
            </a:r>
            <a:endParaRPr lang="en-US" sz="2000" dirty="0"/>
          </a:p>
        </p:txBody>
      </p:sp>
      <p:sp>
        <p:nvSpPr>
          <p:cNvPr id="13" name="ZoneTexte 12"/>
          <p:cNvSpPr txBox="1"/>
          <p:nvPr/>
        </p:nvSpPr>
        <p:spPr>
          <a:xfrm rot="16200000">
            <a:off x="1236017" y="3838631"/>
            <a:ext cx="11147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 smtClean="0">
                <a:solidFill>
                  <a:schemeClr val="bg1"/>
                </a:solidFill>
              </a:rPr>
              <a:t>N</a:t>
            </a:r>
            <a:r>
              <a:rPr lang="fr-FR" sz="800" i="1" dirty="0">
                <a:solidFill>
                  <a:schemeClr val="bg1"/>
                </a:solidFill>
              </a:rPr>
              <a:t>. Brisset</a:t>
            </a:r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-405290" y="6135273"/>
            <a:ext cx="11147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 smtClean="0">
                <a:solidFill>
                  <a:schemeClr val="bg1"/>
                </a:solidFill>
              </a:rPr>
              <a:t>N</a:t>
            </a:r>
            <a:r>
              <a:rPr lang="fr-FR" sz="800" i="1" dirty="0">
                <a:solidFill>
                  <a:schemeClr val="bg1"/>
                </a:solidFill>
              </a:rPr>
              <a:t>. Brisset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830731" y="4610257"/>
            <a:ext cx="11147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 smtClean="0"/>
              <a:t>F. Mathieu, 2016</a:t>
            </a:r>
            <a:endParaRPr lang="fr-FR" sz="800" i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11322584" y="6613226"/>
            <a:ext cx="11147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 smtClean="0"/>
              <a:t>F. Mathieu, 2016</a:t>
            </a:r>
            <a:endParaRPr lang="fr-FR" sz="800" i="1" dirty="0"/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4929089" y="3968937"/>
            <a:ext cx="11147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 smtClean="0"/>
              <a:t>D. Chapelier, 2000</a:t>
            </a:r>
            <a:endParaRPr lang="fr-FR" sz="800" i="1" dirty="0"/>
          </a:p>
        </p:txBody>
      </p:sp>
      <p:sp>
        <p:nvSpPr>
          <p:cNvPr id="18" name="ZoneTexte 17"/>
          <p:cNvSpPr txBox="1"/>
          <p:nvPr/>
        </p:nvSpPr>
        <p:spPr>
          <a:xfrm rot="16200000">
            <a:off x="5812280" y="6148519"/>
            <a:ext cx="11147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 smtClean="0"/>
              <a:t>D. Chapelier, 2000</a:t>
            </a:r>
            <a:endParaRPr lang="fr-FR" sz="800" i="1" dirty="0"/>
          </a:p>
        </p:txBody>
      </p:sp>
    </p:spTree>
    <p:extLst>
      <p:ext uri="{BB962C8B-B14F-4D97-AF65-F5344CB8AC3E}">
        <p14:creationId xmlns:p14="http://schemas.microsoft.com/office/powerpoint/2010/main" val="68215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</TotalTime>
  <Words>732</Words>
  <Application>Microsoft Office PowerPoint</Application>
  <PresentationFormat>Grand écran</PresentationFormat>
  <Paragraphs>95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2" baseType="lpstr">
      <vt:lpstr>Arial</vt:lpstr>
      <vt:lpstr>Arial Gras</vt:lpstr>
      <vt:lpstr>Calibri</vt:lpstr>
      <vt:lpstr>Calibri Light</vt:lpstr>
      <vt:lpstr>Comic Sans MS</vt:lpstr>
      <vt:lpstr>Times New Roman</vt:lpstr>
      <vt:lpstr>Wingdings</vt:lpstr>
      <vt:lpstr>Thème Office</vt:lpstr>
      <vt:lpstr>Présentation PowerPoint</vt:lpstr>
      <vt:lpstr>Location</vt:lpstr>
      <vt:lpstr>Présentation PowerPoint</vt:lpstr>
      <vt:lpstr>Geological context</vt:lpstr>
      <vt:lpstr>Hydrogeological context</vt:lpstr>
      <vt:lpstr>On field observations</vt:lpstr>
      <vt:lpstr>Lineaments research</vt:lpstr>
      <vt:lpstr>Radon emanometry</vt:lpstr>
      <vt:lpstr>Electrical resistivity tomography</vt:lpstr>
      <vt:lpstr>Présentation PowerPoint</vt:lpstr>
      <vt:lpstr>Drilling operations</vt:lpstr>
      <vt:lpstr>Air lift and pumping tests</vt:lpstr>
      <vt:lpstr>Présentation PowerPoint</vt:lpstr>
      <vt:lpstr>Présentation PowerPoint</vt:lpstr>
    </vt:vector>
  </TitlesOfParts>
  <Company>BRGM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Brisset Nicolas</dc:creator>
  <cp:lastModifiedBy>Brisset Nicolas</cp:lastModifiedBy>
  <cp:revision>145</cp:revision>
  <dcterms:created xsi:type="dcterms:W3CDTF">2019-09-14T01:11:44Z</dcterms:created>
  <dcterms:modified xsi:type="dcterms:W3CDTF">2019-09-26T13:36:46Z</dcterms:modified>
</cp:coreProperties>
</file>