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4" r:id="rId6"/>
    <p:sldId id="269" r:id="rId7"/>
    <p:sldId id="262" r:id="rId8"/>
    <p:sldId id="265" r:id="rId9"/>
    <p:sldId id="260" r:id="rId10"/>
    <p:sldId id="261" r:id="rId11"/>
    <p:sldId id="263" r:id="rId12"/>
    <p:sldId id="266" r:id="rId13"/>
    <p:sldId id="267" r:id="rId14"/>
    <p:sldId id="268" r:id="rId15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CC"/>
    <a:srgbClr val="33CCFF"/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40"/>
  </p:normalViewPr>
  <p:slideViewPr>
    <p:cSldViewPr>
      <p:cViewPr varScale="1">
        <p:scale>
          <a:sx n="109" d="100"/>
          <a:sy n="109" d="100"/>
        </p:scale>
        <p:origin x="1572" y="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128827" y="1201331"/>
            <a:ext cx="1038746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Arial" charset="0"/>
              </a:rPr>
              <a:t>Meeting Sponsor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9200" y="1646862"/>
            <a:ext cx="431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xternal.opengeospatial.org/twiki_public/GeoScienceDWG/WebHo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GeoScience</a:t>
            </a:r>
            <a:r>
              <a:rPr lang="en-US" dirty="0" smtClean="0"/>
              <a:t> DWG 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371600"/>
          </a:xfrm>
        </p:spPr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104th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 – </a:t>
            </a:r>
            <a:r>
              <a:rPr lang="en-US" altLang="en-US" dirty="0" err="1" smtClean="0">
                <a:ea typeface="MS PGothic" charset="-128"/>
              </a:rPr>
              <a:t>GeoScience</a:t>
            </a:r>
            <a:r>
              <a:rPr lang="en-US" altLang="en-US" dirty="0" smtClean="0">
                <a:ea typeface="MS PGothic" charset="-128"/>
              </a:rPr>
              <a:t> DWG session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Southampton, United Kingdom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Mickaël BEAUFILS &amp; Carina KEMP</a:t>
            </a:r>
          </a:p>
          <a:p>
            <a:r>
              <a:rPr lang="en-US" altLang="en-US" dirty="0" smtClean="0">
                <a:ea typeface="MS PGothic" charset="-128"/>
              </a:rPr>
              <a:t>14 September 2017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749" y="2667000"/>
            <a:ext cx="2879251" cy="19195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19500000">
            <a:off x="4719323" y="2502277"/>
            <a:ext cx="270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Can I </a:t>
            </a:r>
            <a:r>
              <a:rPr lang="fr-FR" sz="1200" dirty="0" err="1" smtClean="0"/>
              <a:t>daily</a:t>
            </a:r>
            <a:r>
              <a:rPr lang="fr-FR" sz="1200" dirty="0" smtClean="0"/>
              <a:t> </a:t>
            </a:r>
            <a:r>
              <a:rPr lang="fr-FR" sz="1200" dirty="0" err="1" smtClean="0"/>
              <a:t>work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system?</a:t>
            </a:r>
            <a:endParaRPr lang="fr-FR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</a:t>
            </a:r>
            <a:r>
              <a:rPr lang="en-US" dirty="0" err="1"/>
              <a:t>GeoScience</a:t>
            </a:r>
            <a:r>
              <a:rPr lang="en-US" dirty="0"/>
              <a:t> data 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915400" cy="4891088"/>
          </a:xfrm>
        </p:spPr>
        <p:txBody>
          <a:bodyPr/>
          <a:lstStyle/>
          <a:p>
            <a:r>
              <a:rPr lang="fr-FR" dirty="0" err="1" smtClean="0"/>
              <a:t>Responses</a:t>
            </a:r>
            <a:r>
              <a:rPr lang="fr-FR" dirty="0" smtClean="0"/>
              <a:t> to the </a:t>
            </a:r>
            <a:r>
              <a:rPr lang="fr-FR" dirty="0" err="1" smtClean="0"/>
              <a:t>needs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3230488" y="3418426"/>
            <a:ext cx="346448" cy="34644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4008984" y="3418426"/>
            <a:ext cx="346448" cy="34644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3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4773888" y="3418426"/>
            <a:ext cx="346448" cy="34644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4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2438400" y="3418426"/>
            <a:ext cx="346448" cy="34644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 rot="19500000">
            <a:off x="2403714" y="2589317"/>
            <a:ext cx="231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Can I </a:t>
            </a:r>
            <a:r>
              <a:rPr lang="fr-FR" sz="1200" dirty="0" err="1" smtClean="0"/>
              <a:t>discover</a:t>
            </a:r>
            <a:r>
              <a:rPr lang="fr-FR" sz="1200" dirty="0" smtClean="0"/>
              <a:t> </a:t>
            </a:r>
            <a:r>
              <a:rPr lang="fr-FR" sz="1200" dirty="0" err="1" smtClean="0"/>
              <a:t>existing</a:t>
            </a:r>
            <a:r>
              <a:rPr lang="fr-FR" sz="1200" dirty="0" smtClean="0"/>
              <a:t> data?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 rot="19500000">
            <a:off x="3215326" y="2763367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Can I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those</a:t>
            </a:r>
            <a:r>
              <a:rPr lang="fr-FR" sz="1200" dirty="0" smtClean="0"/>
              <a:t> data?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 rot="19500000">
            <a:off x="4034113" y="2695622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Can I </a:t>
            </a:r>
            <a:r>
              <a:rPr lang="fr-FR" sz="1200" dirty="0" err="1" smtClean="0"/>
              <a:t>understand</a:t>
            </a:r>
            <a:r>
              <a:rPr lang="fr-FR" sz="1200" dirty="0" smtClean="0"/>
              <a:t> data?</a:t>
            </a:r>
            <a:endParaRPr lang="fr-FR" sz="1200" dirty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t="4696" r="49624" b="36868"/>
          <a:stretch/>
        </p:blipFill>
        <p:spPr bwMode="auto">
          <a:xfrm>
            <a:off x="987290" y="2156988"/>
            <a:ext cx="833716" cy="1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69223" b="4207"/>
          <a:stretch/>
        </p:blipFill>
        <p:spPr bwMode="auto">
          <a:xfrm>
            <a:off x="930676" y="4343400"/>
            <a:ext cx="846476" cy="89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èche à angle droit 15"/>
          <p:cNvSpPr/>
          <p:nvPr/>
        </p:nvSpPr>
        <p:spPr bwMode="auto">
          <a:xfrm rot="5400000">
            <a:off x="2150367" y="4340940"/>
            <a:ext cx="2016225" cy="1152128"/>
          </a:xfrm>
          <a:prstGeom prst="bentUpArrow">
            <a:avLst>
              <a:gd name="adj1" fmla="val 5158"/>
              <a:gd name="adj2" fmla="val 6812"/>
              <a:gd name="adj3" fmla="val 20866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èche à angle droit 16"/>
          <p:cNvSpPr/>
          <p:nvPr/>
        </p:nvSpPr>
        <p:spPr bwMode="auto">
          <a:xfrm rot="5400000">
            <a:off x="3118359" y="4207963"/>
            <a:ext cx="1706114" cy="1152128"/>
          </a:xfrm>
          <a:prstGeom prst="bentUpArrow">
            <a:avLst>
              <a:gd name="adj1" fmla="val 5158"/>
              <a:gd name="adj2" fmla="val 6812"/>
              <a:gd name="adj3" fmla="val 20866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lèche à angle droit 17"/>
          <p:cNvSpPr/>
          <p:nvPr/>
        </p:nvSpPr>
        <p:spPr bwMode="auto">
          <a:xfrm rot="5400000">
            <a:off x="4026843" y="4027944"/>
            <a:ext cx="1346073" cy="1152128"/>
          </a:xfrm>
          <a:prstGeom prst="bentUpArrow">
            <a:avLst>
              <a:gd name="adj1" fmla="val 5158"/>
              <a:gd name="adj2" fmla="val 6812"/>
              <a:gd name="adj3" fmla="val 20866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èche à angle droit 18"/>
          <p:cNvSpPr/>
          <p:nvPr/>
        </p:nvSpPr>
        <p:spPr bwMode="auto">
          <a:xfrm rot="5400000">
            <a:off x="5030159" y="3847926"/>
            <a:ext cx="986033" cy="1152128"/>
          </a:xfrm>
          <a:prstGeom prst="bentUpArrow">
            <a:avLst>
              <a:gd name="adj1" fmla="val 5158"/>
              <a:gd name="adj2" fmla="val 6812"/>
              <a:gd name="adj3" fmla="val 20866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65166" y="5709090"/>
            <a:ext cx="1420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Metadata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catalogs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26632" y="5381568"/>
            <a:ext cx="2230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Standardized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exchange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protocols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99014" y="5041273"/>
            <a:ext cx="1710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Semantics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inked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ata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10808" y="4706779"/>
            <a:ext cx="1888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Tools (interfaces, client, …)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705600" y="3352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3200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9998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goals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Foster technical solutions which support interoperable concepts, data definitions, formats and services for publishing, search, and exchange of </a:t>
            </a:r>
            <a:r>
              <a:rPr lang="en-US" sz="1800" dirty="0" smtClean="0"/>
              <a:t>geoscientific </a:t>
            </a:r>
            <a:r>
              <a:rPr lang="en-US" sz="1800" dirty="0"/>
              <a:t>information.</a:t>
            </a:r>
            <a:endParaRPr lang="fr-FR" sz="1800" dirty="0"/>
          </a:p>
          <a:p>
            <a:pPr lvl="0"/>
            <a:r>
              <a:rPr lang="en-US" sz="1800" dirty="0"/>
              <a:t>Ensure thematic/semantic coherence within the Geoscience domains and the Geoscience related ones: Geology, Hydrogeology, </a:t>
            </a:r>
            <a:r>
              <a:rPr lang="en-US" sz="1800" dirty="0" smtClean="0"/>
              <a:t>Mineral Resources, </a:t>
            </a:r>
            <a:r>
              <a:rPr lang="en-US" sz="1800" dirty="0"/>
              <a:t>Surface Hydrology, Soil …</a:t>
            </a:r>
            <a:endParaRPr lang="fr-FR" sz="1800" dirty="0"/>
          </a:p>
          <a:p>
            <a:pPr lvl="0"/>
            <a:r>
              <a:rPr lang="en-US" sz="1800" dirty="0"/>
              <a:t>Define proper interfaces with City and Infrastructure related domain</a:t>
            </a:r>
            <a:endParaRPr lang="fr-FR" sz="1800" dirty="0"/>
          </a:p>
          <a:p>
            <a:pPr lvl="0"/>
            <a:r>
              <a:rPr lang="en-US" sz="1800" dirty="0"/>
              <a:t>Support proper exchange with Risk monitoring, prevention and management activities</a:t>
            </a:r>
            <a:endParaRPr lang="fr-FR" sz="1800" dirty="0"/>
          </a:p>
          <a:p>
            <a:pPr lvl="0"/>
            <a:r>
              <a:rPr lang="en-US" sz="1800" dirty="0"/>
              <a:t>Focus industry and research organizations </a:t>
            </a:r>
            <a:r>
              <a:rPr lang="en-US" sz="1800" dirty="0" smtClean="0"/>
              <a:t>(incl. RDA) attention </a:t>
            </a:r>
            <a:r>
              <a:rPr lang="en-US" sz="1800" dirty="0"/>
              <a:t>on the value added of interoperable approaches</a:t>
            </a:r>
            <a:endParaRPr lang="fr-FR" sz="1800" dirty="0"/>
          </a:p>
          <a:p>
            <a:pPr lvl="0"/>
            <a:r>
              <a:rPr lang="en-US" sz="1800" dirty="0"/>
              <a:t>Identify and work with a select set of partners in this </a:t>
            </a:r>
            <a:r>
              <a:rPr lang="en-US" sz="1800" dirty="0" smtClean="0"/>
              <a:t>area</a:t>
            </a:r>
            <a:r>
              <a:rPr lang="en-US" sz="1800" dirty="0"/>
              <a:t>, and initiate demonstration projects to develop and publicize best practices in this area.</a:t>
            </a:r>
            <a:endParaRPr lang="fr-FR" sz="1800" dirty="0"/>
          </a:p>
          <a:p>
            <a:pPr lvl="0"/>
            <a:r>
              <a:rPr lang="en-US" sz="1800" dirty="0"/>
              <a:t>Establish a workable approach to managing standards for geoscience spatial features, their temporal aspects, related metadata, and other business information.</a:t>
            </a:r>
            <a:endParaRPr lang="fr-FR" sz="1800" dirty="0"/>
          </a:p>
          <a:p>
            <a:endParaRPr lang="en-US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903710" y="838200"/>
            <a:ext cx="1868690" cy="2160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Delft TC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presentation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GeoScienceDWG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600" dirty="0" err="1" smtClean="0"/>
              <a:t>Let’s</a:t>
            </a:r>
            <a:r>
              <a:rPr lang="fr-FR" sz="3600" dirty="0" smtClean="0"/>
              <a:t> have </a:t>
            </a:r>
            <a:r>
              <a:rPr lang="fr-FR" sz="3600" dirty="0" err="1" smtClean="0"/>
              <a:t>geoscience</a:t>
            </a:r>
            <a:r>
              <a:rPr lang="fr-FR" sz="3600" dirty="0" smtClean="0"/>
              <a:t> data </a:t>
            </a:r>
            <a:r>
              <a:rPr lang="fr-FR" sz="3600" dirty="0" err="1" smtClean="0"/>
              <a:t>standardization</a:t>
            </a:r>
            <a:r>
              <a:rPr lang="fr-FR" sz="3600" dirty="0" smtClean="0"/>
              <a:t>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245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/>
              <a:t>Presentations and discussion about Borehole description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6074" y="1279525"/>
            <a:ext cx="8645525" cy="4891088"/>
          </a:xfrm>
        </p:spPr>
        <p:txBody>
          <a:bodyPr/>
          <a:lstStyle/>
          <a:p>
            <a:r>
              <a:rPr lang="fr-FR" sz="1800" dirty="0" smtClean="0"/>
              <a:t>8h45</a:t>
            </a:r>
            <a:r>
              <a:rPr lang="fr-FR" sz="1800" dirty="0"/>
              <a:t>: </a:t>
            </a:r>
            <a:r>
              <a:rPr lang="en-US" sz="1800" dirty="0"/>
              <a:t>Updates on boreholes in EPOS: architecture, </a:t>
            </a:r>
            <a:r>
              <a:rPr lang="en-US" sz="1800" dirty="0" err="1"/>
              <a:t>BoreholeView</a:t>
            </a:r>
            <a:r>
              <a:rPr lang="en-US" sz="1800" dirty="0"/>
              <a:t> </a:t>
            </a:r>
            <a:r>
              <a:rPr lang="fr-FR" sz="1800" dirty="0"/>
              <a:t>(Sylvain GRELLET - BRGM) </a:t>
            </a:r>
            <a:r>
              <a:rPr lang="fr-FR" sz="1800" dirty="0" smtClean="0"/>
              <a:t>x2</a:t>
            </a:r>
          </a:p>
          <a:p>
            <a:endParaRPr lang="fr-FR" sz="1800" dirty="0"/>
          </a:p>
          <a:p>
            <a:r>
              <a:rPr lang="en-US" sz="1800" dirty="0"/>
              <a:t>8h55: Updates on boreholes in EPOS: </a:t>
            </a:r>
            <a:r>
              <a:rPr lang="en-US" sz="1800" dirty="0" err="1"/>
              <a:t>BoreholeUML</a:t>
            </a:r>
            <a:r>
              <a:rPr lang="en-US" sz="1800" dirty="0"/>
              <a:t> model (Henning LORENZ - Uppsala University</a:t>
            </a:r>
            <a:r>
              <a:rPr lang="en-US" sz="1800" dirty="0" smtClean="0"/>
              <a:t>)</a:t>
            </a:r>
          </a:p>
          <a:p>
            <a:endParaRPr lang="fr-FR" sz="1800" dirty="0"/>
          </a:p>
          <a:p>
            <a:r>
              <a:rPr lang="en-US" sz="1800" dirty="0"/>
              <a:t>9h00: </a:t>
            </a:r>
            <a:r>
              <a:rPr lang="en-US" sz="1800" dirty="0" err="1"/>
              <a:t>GeoSciML</a:t>
            </a:r>
            <a:r>
              <a:rPr lang="en-US" sz="1800" dirty="0"/>
              <a:t> &amp; GWML for boreholes (Eric BOISVERT - Natural Resources Canada) </a:t>
            </a:r>
            <a:r>
              <a:rPr lang="en-US" sz="1800" dirty="0" smtClean="0"/>
              <a:t>x2</a:t>
            </a:r>
          </a:p>
          <a:p>
            <a:endParaRPr lang="fr-FR" sz="1800" dirty="0"/>
          </a:p>
          <a:p>
            <a:r>
              <a:rPr lang="fr-FR" sz="1800" dirty="0"/>
              <a:t>9h10: </a:t>
            </a:r>
            <a:r>
              <a:rPr lang="fr-FR" sz="1800" dirty="0" err="1"/>
              <a:t>WitsML</a:t>
            </a:r>
            <a:r>
              <a:rPr lang="fr-FR" sz="1800" dirty="0"/>
              <a:t> (Jean-François RAINAUD - </a:t>
            </a:r>
            <a:r>
              <a:rPr lang="fr-FR" sz="1800" dirty="0" err="1"/>
              <a:t>Energistics</a:t>
            </a:r>
            <a:r>
              <a:rPr lang="fr-FR" sz="1800" dirty="0" smtClean="0"/>
              <a:t>)</a:t>
            </a:r>
          </a:p>
          <a:p>
            <a:endParaRPr lang="fr-FR" sz="1800" dirty="0"/>
          </a:p>
          <a:p>
            <a:r>
              <a:rPr lang="en-US" sz="1800" dirty="0"/>
              <a:t>9h15: Discussion</a:t>
            </a:r>
          </a:p>
        </p:txBody>
      </p:sp>
    </p:spTree>
    <p:extLst>
      <p:ext uri="{BB962C8B-B14F-4D97-AF65-F5344CB8AC3E}">
        <p14:creationId xmlns:p14="http://schemas.microsoft.com/office/powerpoint/2010/main" val="29525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/>
              <a:t>Presentations and discussion about 3D </a:t>
            </a:r>
            <a:r>
              <a:rPr lang="en-US" sz="2400" dirty="0" err="1"/>
              <a:t>geomodelling</a:t>
            </a:r>
            <a:r>
              <a:rPr lang="en-US" sz="2400" dirty="0"/>
              <a:t> / urban geology / </a:t>
            </a:r>
            <a:r>
              <a:rPr lang="en-US" sz="2400" dirty="0" err="1"/>
              <a:t>geotechnics</a:t>
            </a:r>
            <a:r>
              <a:rPr lang="en-US" sz="2400" dirty="0"/>
              <a:t> / BIM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6074" y="1204912"/>
            <a:ext cx="8645525" cy="4891088"/>
          </a:xfrm>
        </p:spPr>
        <p:txBody>
          <a:bodyPr/>
          <a:lstStyle/>
          <a:p>
            <a:r>
              <a:rPr lang="fr-FR" sz="1800" dirty="0" smtClean="0"/>
              <a:t>10h20</a:t>
            </a:r>
            <a:r>
              <a:rPr lang="fr-FR" sz="1800" dirty="0"/>
              <a:t>: Updates on </a:t>
            </a:r>
            <a:r>
              <a:rPr lang="fr-FR" sz="1800" dirty="0" err="1"/>
              <a:t>models</a:t>
            </a:r>
            <a:r>
              <a:rPr lang="fr-FR" sz="1800" dirty="0"/>
              <a:t> exchanges in EPOS (Sylvain GRELLET - BRGM</a:t>
            </a:r>
            <a:r>
              <a:rPr lang="fr-FR" sz="1800" dirty="0" smtClean="0"/>
              <a:t>)</a:t>
            </a:r>
          </a:p>
          <a:p>
            <a:endParaRPr lang="fr-FR" sz="1800" dirty="0"/>
          </a:p>
          <a:p>
            <a:r>
              <a:rPr lang="fr-FR" sz="1800" dirty="0"/>
              <a:t>10h25: </a:t>
            </a:r>
            <a:r>
              <a:rPr lang="fr-FR" sz="1800" dirty="0" err="1"/>
              <a:t>ResqML</a:t>
            </a:r>
            <a:r>
              <a:rPr lang="fr-FR" sz="1800" dirty="0"/>
              <a:t> (Jean-François RAINAUD - </a:t>
            </a:r>
            <a:r>
              <a:rPr lang="fr-FR" sz="1800" dirty="0" err="1"/>
              <a:t>Energistics</a:t>
            </a:r>
            <a:r>
              <a:rPr lang="fr-FR" sz="1800" dirty="0" smtClean="0"/>
              <a:t>)</a:t>
            </a:r>
          </a:p>
          <a:p>
            <a:endParaRPr lang="fr-FR" sz="1800" dirty="0"/>
          </a:p>
          <a:p>
            <a:r>
              <a:rPr lang="fr-FR" sz="1800" dirty="0"/>
              <a:t>10h30: 3D </a:t>
            </a:r>
            <a:r>
              <a:rPr lang="fr-FR" sz="1800" dirty="0" err="1"/>
              <a:t>geomodel</a:t>
            </a:r>
            <a:r>
              <a:rPr lang="fr-FR" sz="1800" dirty="0"/>
              <a:t> </a:t>
            </a:r>
            <a:r>
              <a:rPr lang="fr-FR" sz="1800" dirty="0" err="1"/>
              <a:t>metadata</a:t>
            </a:r>
            <a:r>
              <a:rPr lang="fr-FR" sz="1800" dirty="0"/>
              <a:t> description (</a:t>
            </a:r>
            <a:r>
              <a:rPr lang="fr-FR" sz="1800" dirty="0" err="1"/>
              <a:t>Gerold</a:t>
            </a:r>
            <a:r>
              <a:rPr lang="fr-FR" sz="1800" dirty="0"/>
              <a:t> DIEPOLDER - </a:t>
            </a:r>
            <a:r>
              <a:rPr lang="fr-FR" sz="1800" dirty="0" err="1"/>
              <a:t>Bavarian</a:t>
            </a:r>
            <a:r>
              <a:rPr lang="fr-FR" sz="1800" dirty="0"/>
              <a:t> </a:t>
            </a:r>
            <a:r>
              <a:rPr lang="fr-FR" sz="1800" dirty="0" err="1"/>
              <a:t>Environment</a:t>
            </a:r>
            <a:r>
              <a:rPr lang="fr-FR" sz="1800" dirty="0"/>
              <a:t> Agency</a:t>
            </a:r>
            <a:r>
              <a:rPr lang="fr-FR" sz="1800" dirty="0" smtClean="0"/>
              <a:t>)</a:t>
            </a:r>
          </a:p>
          <a:p>
            <a:endParaRPr lang="fr-FR" sz="1800" dirty="0"/>
          </a:p>
          <a:p>
            <a:r>
              <a:rPr lang="fr-FR" sz="1800" dirty="0"/>
              <a:t>10h35: i3DGS (Laurent AILLERES - </a:t>
            </a:r>
            <a:r>
              <a:rPr lang="fr-FR" sz="1800" dirty="0" err="1"/>
              <a:t>Monash</a:t>
            </a:r>
            <a:r>
              <a:rPr lang="fr-FR" sz="1800" dirty="0"/>
              <a:t> </a:t>
            </a:r>
            <a:r>
              <a:rPr lang="fr-FR" sz="1800" dirty="0" err="1"/>
              <a:t>University</a:t>
            </a:r>
            <a:r>
              <a:rPr lang="fr-FR" sz="1800" dirty="0" smtClean="0"/>
              <a:t>)</a:t>
            </a:r>
          </a:p>
          <a:p>
            <a:endParaRPr lang="fr-FR" sz="1800" dirty="0"/>
          </a:p>
          <a:p>
            <a:r>
              <a:rPr lang="fr-FR" sz="1800" dirty="0"/>
              <a:t>10h40: Geo3DML and CGS </a:t>
            </a:r>
            <a:r>
              <a:rPr lang="fr-FR" sz="1800" dirty="0" err="1"/>
              <a:t>experience</a:t>
            </a:r>
            <a:r>
              <a:rPr lang="fr-FR" sz="1800" dirty="0"/>
              <a:t> on </a:t>
            </a:r>
            <a:r>
              <a:rPr lang="fr-FR" sz="1800" dirty="0" err="1"/>
              <a:t>urban</a:t>
            </a:r>
            <a:r>
              <a:rPr lang="fr-FR" sz="1800" dirty="0"/>
              <a:t> </a:t>
            </a:r>
            <a:r>
              <a:rPr lang="fr-FR" sz="1800" dirty="0" err="1"/>
              <a:t>geology</a:t>
            </a:r>
            <a:r>
              <a:rPr lang="fr-FR" sz="1800" dirty="0"/>
              <a:t> (</a:t>
            </a:r>
            <a:r>
              <a:rPr lang="fr-FR" sz="1800" dirty="0" err="1"/>
              <a:t>Honggang</a:t>
            </a:r>
            <a:r>
              <a:rPr lang="fr-FR" sz="1800" dirty="0"/>
              <a:t> QU &amp; Zhang MINGHUA - China </a:t>
            </a:r>
            <a:r>
              <a:rPr lang="fr-FR" sz="1800" dirty="0" err="1"/>
              <a:t>Geological</a:t>
            </a:r>
            <a:r>
              <a:rPr lang="fr-FR" sz="1800" dirty="0"/>
              <a:t> Survey) </a:t>
            </a:r>
            <a:r>
              <a:rPr lang="fr-FR" sz="1800" dirty="0" smtClean="0"/>
              <a:t>x2</a:t>
            </a:r>
          </a:p>
          <a:p>
            <a:endParaRPr lang="fr-FR" sz="1800" dirty="0"/>
          </a:p>
          <a:p>
            <a:r>
              <a:rPr lang="fr-FR" sz="1800" dirty="0"/>
              <a:t>10h50: </a:t>
            </a:r>
            <a:r>
              <a:rPr lang="fr-FR" sz="1800" dirty="0" err="1"/>
              <a:t>Standardizing</a:t>
            </a:r>
            <a:r>
              <a:rPr lang="fr-FR" sz="1800" dirty="0"/>
              <a:t> </a:t>
            </a:r>
            <a:r>
              <a:rPr lang="fr-FR" sz="1800" dirty="0" err="1"/>
              <a:t>access</a:t>
            </a:r>
            <a:r>
              <a:rPr lang="fr-FR" sz="1800" dirty="0"/>
              <a:t> to </a:t>
            </a:r>
            <a:r>
              <a:rPr lang="fr-FR" sz="1800" dirty="0" err="1"/>
              <a:t>geological</a:t>
            </a:r>
            <a:r>
              <a:rPr lang="fr-FR" sz="1800" dirty="0"/>
              <a:t> </a:t>
            </a:r>
            <a:r>
              <a:rPr lang="fr-FR" sz="1800" dirty="0" err="1"/>
              <a:t>models</a:t>
            </a:r>
            <a:r>
              <a:rPr lang="fr-FR" sz="1800" dirty="0"/>
              <a:t> and </a:t>
            </a:r>
            <a:r>
              <a:rPr lang="fr-FR" sz="1800" dirty="0" err="1"/>
              <a:t>geotechnical</a:t>
            </a:r>
            <a:r>
              <a:rPr lang="fr-FR" sz="1800" dirty="0"/>
              <a:t> information: the SCUDDD and MINND </a:t>
            </a:r>
            <a:r>
              <a:rPr lang="fr-FR" sz="1800" dirty="0" err="1"/>
              <a:t>projects</a:t>
            </a:r>
            <a:r>
              <a:rPr lang="fr-FR" sz="1800" dirty="0"/>
              <a:t> (Mickael BEAUFILS - BRGM) </a:t>
            </a:r>
            <a:r>
              <a:rPr lang="fr-FR" sz="1800" dirty="0" smtClean="0"/>
              <a:t>x2</a:t>
            </a:r>
          </a:p>
          <a:p>
            <a:endParaRPr lang="fr-FR" sz="1800" dirty="0"/>
          </a:p>
          <a:p>
            <a:r>
              <a:rPr lang="fr-FR" sz="1800" dirty="0"/>
              <a:t>11h00: Discussion and wrap-up of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24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915400" cy="4891088"/>
          </a:xfrm>
        </p:spPr>
        <p:txBody>
          <a:bodyPr/>
          <a:lstStyle/>
          <a:p>
            <a:r>
              <a:rPr lang="en-US" dirty="0" smtClean="0"/>
              <a:t>8h00 – 09h45</a:t>
            </a:r>
          </a:p>
          <a:p>
            <a:pPr lvl="1"/>
            <a:r>
              <a:rPr lang="en-US" dirty="0" smtClean="0"/>
              <a:t>Administrative stuff</a:t>
            </a:r>
          </a:p>
          <a:p>
            <a:pPr lvl="2"/>
            <a:r>
              <a:rPr lang="en-US" sz="1600" dirty="0" smtClean="0"/>
              <a:t>Set up of a mail list</a:t>
            </a:r>
          </a:p>
          <a:p>
            <a:pPr lvl="2"/>
            <a:r>
              <a:rPr lang="en-US" sz="1600" dirty="0"/>
              <a:t>Wiki </a:t>
            </a:r>
            <a:r>
              <a:rPr lang="en-US" sz="1600" dirty="0" smtClean="0"/>
              <a:t>page</a:t>
            </a:r>
          </a:p>
          <a:p>
            <a:pPr lvl="2"/>
            <a:r>
              <a:rPr lang="en-US" sz="1600" dirty="0" smtClean="0"/>
              <a:t>Election of co-chairs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Presentations and discussion about Borehole description</a:t>
            </a:r>
          </a:p>
          <a:p>
            <a:pPr lvl="2"/>
            <a:r>
              <a:rPr lang="fr-FR" sz="1600" dirty="0" smtClean="0"/>
              <a:t>8h45</a:t>
            </a:r>
            <a:r>
              <a:rPr lang="fr-FR" sz="1600" dirty="0"/>
              <a:t>: </a:t>
            </a:r>
            <a:r>
              <a:rPr lang="en-US" sz="1600" dirty="0"/>
              <a:t>Updates on boreholes in EPOS: </a:t>
            </a:r>
            <a:r>
              <a:rPr lang="en-US" sz="1600" dirty="0" smtClean="0"/>
              <a:t>architecture, </a:t>
            </a:r>
            <a:r>
              <a:rPr lang="en-US" sz="1600" dirty="0" err="1" smtClean="0"/>
              <a:t>BoreholeView</a:t>
            </a:r>
            <a:r>
              <a:rPr lang="en-US" sz="1600" dirty="0" smtClean="0"/>
              <a:t> </a:t>
            </a:r>
            <a:r>
              <a:rPr lang="fr-FR" sz="1600" dirty="0" smtClean="0"/>
              <a:t>(Sylvain </a:t>
            </a:r>
            <a:r>
              <a:rPr lang="fr-FR" sz="1600" dirty="0"/>
              <a:t>GRELLET </a:t>
            </a:r>
            <a:r>
              <a:rPr lang="fr-FR" sz="1600" dirty="0" smtClean="0"/>
              <a:t>- BRGM</a:t>
            </a:r>
            <a:r>
              <a:rPr lang="fr-FR" sz="1600" dirty="0"/>
              <a:t>) x2</a:t>
            </a:r>
          </a:p>
          <a:p>
            <a:pPr lvl="2"/>
            <a:r>
              <a:rPr lang="en-US" sz="1600" dirty="0"/>
              <a:t>8h55: Updates on boreholes in EPOS: </a:t>
            </a:r>
            <a:r>
              <a:rPr lang="en-US" sz="1600" dirty="0" err="1"/>
              <a:t>BoreholeUML</a:t>
            </a:r>
            <a:r>
              <a:rPr lang="en-US" sz="1600" dirty="0"/>
              <a:t> model </a:t>
            </a:r>
            <a:r>
              <a:rPr lang="en-US" sz="1600" dirty="0" smtClean="0"/>
              <a:t>(Henning </a:t>
            </a:r>
            <a:r>
              <a:rPr lang="en-US" sz="1600" dirty="0"/>
              <a:t>LORENZ </a:t>
            </a:r>
            <a:r>
              <a:rPr lang="en-US" sz="1600" dirty="0" smtClean="0"/>
              <a:t>- Uppsala </a:t>
            </a:r>
            <a:r>
              <a:rPr lang="en-US" sz="1600" dirty="0"/>
              <a:t>University)</a:t>
            </a:r>
            <a:endParaRPr lang="fr-FR" sz="1600" dirty="0"/>
          </a:p>
          <a:p>
            <a:pPr lvl="2"/>
            <a:r>
              <a:rPr lang="en-US" sz="1600" dirty="0"/>
              <a:t>9h00: </a:t>
            </a:r>
            <a:r>
              <a:rPr lang="en-US" sz="1600" dirty="0" err="1"/>
              <a:t>GeoSciML</a:t>
            </a:r>
            <a:r>
              <a:rPr lang="en-US" sz="1600" dirty="0"/>
              <a:t> &amp; GWML for boreholes (</a:t>
            </a:r>
            <a:r>
              <a:rPr lang="en-US" sz="1600" dirty="0" smtClean="0"/>
              <a:t>Eric BOISVERT - Natural </a:t>
            </a:r>
            <a:r>
              <a:rPr lang="en-US" sz="1600" dirty="0"/>
              <a:t>Resources Canada) x2</a:t>
            </a:r>
            <a:endParaRPr lang="fr-FR" sz="1600" dirty="0"/>
          </a:p>
          <a:p>
            <a:pPr lvl="2"/>
            <a:r>
              <a:rPr lang="fr-FR" sz="1600" dirty="0"/>
              <a:t>9h10: </a:t>
            </a:r>
            <a:r>
              <a:rPr lang="fr-FR" sz="1600" dirty="0" err="1"/>
              <a:t>WitsML</a:t>
            </a:r>
            <a:r>
              <a:rPr lang="fr-FR" sz="1600" dirty="0"/>
              <a:t> (</a:t>
            </a:r>
            <a:r>
              <a:rPr lang="fr-FR" sz="1600" dirty="0" smtClean="0"/>
              <a:t>Jean-François </a:t>
            </a:r>
            <a:r>
              <a:rPr lang="fr-FR" sz="1600" dirty="0"/>
              <a:t>RAINAUD </a:t>
            </a:r>
            <a:r>
              <a:rPr lang="fr-FR" sz="1600" dirty="0" smtClean="0"/>
              <a:t>- </a:t>
            </a:r>
            <a:r>
              <a:rPr lang="fr-FR" sz="1600" dirty="0" err="1" smtClean="0"/>
              <a:t>Energistics</a:t>
            </a:r>
            <a:r>
              <a:rPr lang="fr-FR" sz="1600" dirty="0"/>
              <a:t>)</a:t>
            </a:r>
          </a:p>
          <a:p>
            <a:pPr lvl="2"/>
            <a:r>
              <a:rPr lang="en-US" sz="1600" dirty="0" smtClean="0"/>
              <a:t>9h15: Discussion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08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915400" cy="4891088"/>
          </a:xfrm>
        </p:spPr>
        <p:txBody>
          <a:bodyPr/>
          <a:lstStyle/>
          <a:p>
            <a:r>
              <a:rPr lang="en-US" dirty="0" smtClean="0"/>
              <a:t>10h15 – 12h00</a:t>
            </a:r>
          </a:p>
          <a:p>
            <a:pPr lvl="1"/>
            <a:r>
              <a:rPr lang="en-US" dirty="0" smtClean="0"/>
              <a:t>Presentations and discussion about </a:t>
            </a:r>
            <a:r>
              <a:rPr lang="en-US" dirty="0"/>
              <a:t>3D </a:t>
            </a:r>
            <a:r>
              <a:rPr lang="en-US" dirty="0" err="1"/>
              <a:t>geomodelling</a:t>
            </a:r>
            <a:r>
              <a:rPr lang="en-US" dirty="0"/>
              <a:t> / urban geology / </a:t>
            </a:r>
            <a:r>
              <a:rPr lang="en-US" dirty="0" err="1"/>
              <a:t>geotechnics</a:t>
            </a:r>
            <a:r>
              <a:rPr lang="en-US" dirty="0"/>
              <a:t> / </a:t>
            </a:r>
            <a:r>
              <a:rPr lang="en-US" dirty="0" smtClean="0"/>
              <a:t>BIM</a:t>
            </a:r>
          </a:p>
          <a:p>
            <a:pPr lvl="2"/>
            <a:r>
              <a:rPr lang="fr-FR" sz="1600" dirty="0" smtClean="0"/>
              <a:t>10h20</a:t>
            </a:r>
            <a:r>
              <a:rPr lang="fr-FR" sz="1600" dirty="0"/>
              <a:t>: Updates on </a:t>
            </a:r>
            <a:r>
              <a:rPr lang="fr-FR" sz="1600" dirty="0" err="1"/>
              <a:t>models</a:t>
            </a:r>
            <a:r>
              <a:rPr lang="fr-FR" sz="1600" dirty="0"/>
              <a:t> exchanges in EPOS (</a:t>
            </a:r>
            <a:r>
              <a:rPr lang="fr-FR" sz="1600" dirty="0" smtClean="0"/>
              <a:t>Sylvain </a:t>
            </a:r>
            <a:r>
              <a:rPr lang="fr-FR" sz="1600" dirty="0"/>
              <a:t>GRELLET </a:t>
            </a:r>
            <a:r>
              <a:rPr lang="fr-FR" sz="1600" dirty="0" smtClean="0"/>
              <a:t>- BRGM</a:t>
            </a:r>
            <a:r>
              <a:rPr lang="fr-FR" sz="1600" dirty="0"/>
              <a:t>)</a:t>
            </a:r>
          </a:p>
          <a:p>
            <a:pPr lvl="2"/>
            <a:r>
              <a:rPr lang="fr-FR" sz="1600" dirty="0" smtClean="0"/>
              <a:t>10h25</a:t>
            </a:r>
            <a:r>
              <a:rPr lang="fr-FR" sz="1600" dirty="0"/>
              <a:t>: </a:t>
            </a:r>
            <a:r>
              <a:rPr lang="fr-FR" sz="1600" dirty="0" err="1"/>
              <a:t>ResqML</a:t>
            </a:r>
            <a:r>
              <a:rPr lang="fr-FR" sz="1600" dirty="0"/>
              <a:t> (</a:t>
            </a:r>
            <a:r>
              <a:rPr lang="fr-FR" sz="1600" dirty="0" smtClean="0"/>
              <a:t>Jean-François </a:t>
            </a:r>
            <a:r>
              <a:rPr lang="fr-FR" sz="1600" dirty="0"/>
              <a:t>RAINAUD </a:t>
            </a:r>
            <a:r>
              <a:rPr lang="fr-FR" sz="1600" dirty="0" smtClean="0"/>
              <a:t>- </a:t>
            </a:r>
            <a:r>
              <a:rPr lang="fr-FR" sz="1600" dirty="0" err="1" smtClean="0"/>
              <a:t>Energistics</a:t>
            </a:r>
            <a:r>
              <a:rPr lang="fr-FR" sz="1600" dirty="0"/>
              <a:t>)</a:t>
            </a:r>
          </a:p>
          <a:p>
            <a:pPr lvl="2"/>
            <a:r>
              <a:rPr lang="fr-FR" sz="1600" dirty="0" smtClean="0"/>
              <a:t>10h30</a:t>
            </a:r>
            <a:r>
              <a:rPr lang="fr-FR" sz="1600" dirty="0"/>
              <a:t>: 3D </a:t>
            </a:r>
            <a:r>
              <a:rPr lang="fr-FR" sz="1600" dirty="0" err="1"/>
              <a:t>geomodel</a:t>
            </a:r>
            <a:r>
              <a:rPr lang="fr-FR" sz="1600" dirty="0"/>
              <a:t> </a:t>
            </a:r>
            <a:r>
              <a:rPr lang="fr-FR" sz="1600" dirty="0" err="1"/>
              <a:t>metadata</a:t>
            </a:r>
            <a:r>
              <a:rPr lang="fr-FR" sz="1600" dirty="0"/>
              <a:t> description (</a:t>
            </a:r>
            <a:r>
              <a:rPr lang="fr-FR" sz="1600" dirty="0" err="1" smtClean="0"/>
              <a:t>Gerold</a:t>
            </a:r>
            <a:r>
              <a:rPr lang="fr-FR" sz="1600" dirty="0" smtClean="0"/>
              <a:t> </a:t>
            </a:r>
            <a:r>
              <a:rPr lang="fr-FR" sz="1600" dirty="0"/>
              <a:t>DIEPOLDER </a:t>
            </a:r>
            <a:r>
              <a:rPr lang="fr-FR" sz="1600" dirty="0" smtClean="0"/>
              <a:t>- </a:t>
            </a:r>
            <a:r>
              <a:rPr lang="fr-FR" sz="1600" dirty="0" err="1" smtClean="0"/>
              <a:t>Bavarian</a:t>
            </a:r>
            <a:r>
              <a:rPr lang="fr-FR" sz="1600" dirty="0" smtClean="0"/>
              <a:t> </a:t>
            </a:r>
            <a:r>
              <a:rPr lang="fr-FR" sz="1600" dirty="0" err="1"/>
              <a:t>Environment</a:t>
            </a:r>
            <a:r>
              <a:rPr lang="fr-FR" sz="1600" dirty="0"/>
              <a:t> Agency)</a:t>
            </a:r>
          </a:p>
          <a:p>
            <a:pPr lvl="2"/>
            <a:r>
              <a:rPr lang="fr-FR" sz="1600" dirty="0" smtClean="0"/>
              <a:t>10h35</a:t>
            </a:r>
            <a:r>
              <a:rPr lang="fr-FR" sz="1600" dirty="0"/>
              <a:t>: </a:t>
            </a:r>
            <a:r>
              <a:rPr lang="fr-FR" sz="1600" dirty="0" smtClean="0"/>
              <a:t>i3DGS </a:t>
            </a:r>
            <a:r>
              <a:rPr lang="fr-FR" sz="1600" dirty="0"/>
              <a:t>(</a:t>
            </a:r>
            <a:r>
              <a:rPr lang="fr-FR" sz="1600" dirty="0" smtClean="0"/>
              <a:t>Laurent </a:t>
            </a:r>
            <a:r>
              <a:rPr lang="fr-FR" sz="1600" dirty="0"/>
              <a:t>AILLERES </a:t>
            </a:r>
            <a:r>
              <a:rPr lang="fr-FR" sz="1600" dirty="0" smtClean="0"/>
              <a:t>- </a:t>
            </a:r>
            <a:r>
              <a:rPr lang="fr-FR" sz="1600" dirty="0" err="1" smtClean="0"/>
              <a:t>Monash</a:t>
            </a:r>
            <a:r>
              <a:rPr lang="fr-FR" sz="1600" dirty="0" smtClean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)</a:t>
            </a:r>
          </a:p>
          <a:p>
            <a:pPr lvl="2"/>
            <a:r>
              <a:rPr lang="fr-FR" sz="1600" dirty="0" smtClean="0"/>
              <a:t>10h40</a:t>
            </a:r>
            <a:r>
              <a:rPr lang="fr-FR" sz="1600" dirty="0"/>
              <a:t>: Geo3DML and CGS </a:t>
            </a:r>
            <a:r>
              <a:rPr lang="fr-FR" sz="1600" dirty="0" err="1"/>
              <a:t>experience</a:t>
            </a:r>
            <a:r>
              <a:rPr lang="fr-FR" sz="1600" dirty="0"/>
              <a:t> on </a:t>
            </a:r>
            <a:r>
              <a:rPr lang="fr-FR" sz="1600" dirty="0" err="1"/>
              <a:t>urban</a:t>
            </a:r>
            <a:r>
              <a:rPr lang="fr-FR" sz="1600" dirty="0"/>
              <a:t> </a:t>
            </a:r>
            <a:r>
              <a:rPr lang="fr-FR" sz="1600" dirty="0" err="1"/>
              <a:t>geology</a:t>
            </a:r>
            <a:r>
              <a:rPr lang="fr-FR" sz="1600" dirty="0"/>
              <a:t> (</a:t>
            </a:r>
            <a:r>
              <a:rPr lang="fr-FR" sz="1600" dirty="0" err="1" smtClean="0"/>
              <a:t>Honggang</a:t>
            </a:r>
            <a:r>
              <a:rPr lang="fr-FR" sz="1600" dirty="0" smtClean="0"/>
              <a:t> QU &amp; Zhang MINGHUA - China </a:t>
            </a:r>
            <a:r>
              <a:rPr lang="fr-FR" sz="1600" dirty="0" err="1"/>
              <a:t>Geological</a:t>
            </a:r>
            <a:r>
              <a:rPr lang="fr-FR" sz="1600" dirty="0"/>
              <a:t> Survey) x2</a:t>
            </a:r>
          </a:p>
          <a:p>
            <a:pPr lvl="2"/>
            <a:r>
              <a:rPr lang="fr-FR" sz="1600" dirty="0" smtClean="0"/>
              <a:t>10h50</a:t>
            </a:r>
            <a:r>
              <a:rPr lang="fr-FR" sz="1600" dirty="0"/>
              <a:t>: </a:t>
            </a:r>
            <a:r>
              <a:rPr lang="fr-FR" sz="1600" dirty="0" err="1" smtClean="0"/>
              <a:t>Standardizing</a:t>
            </a:r>
            <a:r>
              <a:rPr lang="fr-FR" sz="1600" dirty="0" smtClean="0"/>
              <a:t> </a:t>
            </a:r>
            <a:r>
              <a:rPr lang="fr-FR" sz="1600" dirty="0" err="1" smtClean="0"/>
              <a:t>access</a:t>
            </a:r>
            <a:r>
              <a:rPr lang="fr-FR" sz="1600" dirty="0" smtClean="0"/>
              <a:t> to </a:t>
            </a:r>
            <a:r>
              <a:rPr lang="fr-FR" sz="1600" dirty="0" err="1" smtClean="0"/>
              <a:t>geological</a:t>
            </a:r>
            <a:r>
              <a:rPr lang="fr-FR" sz="1600" dirty="0" smtClean="0"/>
              <a:t> </a:t>
            </a:r>
            <a:r>
              <a:rPr lang="fr-FR" sz="1600" dirty="0" err="1" smtClean="0"/>
              <a:t>models</a:t>
            </a:r>
            <a:r>
              <a:rPr lang="fr-FR" sz="1600" dirty="0" smtClean="0"/>
              <a:t> and </a:t>
            </a:r>
            <a:r>
              <a:rPr lang="fr-FR" sz="1600" dirty="0" err="1" smtClean="0"/>
              <a:t>geotechnical</a:t>
            </a:r>
            <a:r>
              <a:rPr lang="fr-FR" sz="1600" dirty="0" smtClean="0"/>
              <a:t> information: the SCUDDD and MINND </a:t>
            </a:r>
            <a:r>
              <a:rPr lang="fr-FR" sz="1600" dirty="0" err="1" smtClean="0"/>
              <a:t>projects</a:t>
            </a:r>
            <a:r>
              <a:rPr lang="fr-FR" sz="1600" dirty="0" smtClean="0"/>
              <a:t> (Mickael </a:t>
            </a:r>
            <a:r>
              <a:rPr lang="fr-FR" sz="1600" dirty="0"/>
              <a:t>BEAUFILS </a:t>
            </a:r>
            <a:r>
              <a:rPr lang="fr-FR" sz="1600" dirty="0" smtClean="0"/>
              <a:t>- BRGM</a:t>
            </a:r>
            <a:r>
              <a:rPr lang="fr-FR" sz="1600" dirty="0"/>
              <a:t>) x2</a:t>
            </a:r>
          </a:p>
          <a:p>
            <a:pPr lvl="2"/>
            <a:r>
              <a:rPr lang="fr-FR" sz="1600" dirty="0" smtClean="0"/>
              <a:t>11h00</a:t>
            </a:r>
            <a:r>
              <a:rPr lang="fr-FR" sz="1600" dirty="0"/>
              <a:t>: Discussion and wrap-up of session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5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915400" cy="4891088"/>
          </a:xfrm>
        </p:spPr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ailing </a:t>
            </a:r>
            <a:r>
              <a:rPr lang="fr-FR" dirty="0" err="1" smtClean="0"/>
              <a:t>list</a:t>
            </a:r>
            <a:endParaRPr lang="fr-FR" dirty="0"/>
          </a:p>
          <a:p>
            <a:pPr lvl="1"/>
            <a:r>
              <a:rPr lang="fr-FR" dirty="0" smtClean="0"/>
              <a:t>Will </a:t>
            </a:r>
            <a:r>
              <a:rPr lang="fr-FR" dirty="0" err="1" smtClean="0"/>
              <a:t>be</a:t>
            </a:r>
            <a:r>
              <a:rPr lang="fr-FR" dirty="0" smtClean="0"/>
              <a:t> set up </a:t>
            </a:r>
            <a:r>
              <a:rPr lang="fr-FR" dirty="0" err="1" smtClean="0"/>
              <a:t>soon</a:t>
            </a:r>
            <a:r>
              <a:rPr lang="fr-FR" dirty="0" smtClean="0"/>
              <a:t>!</a:t>
            </a:r>
            <a:endParaRPr lang="fr-FR" dirty="0"/>
          </a:p>
          <a:p>
            <a:pPr lvl="1"/>
            <a:r>
              <a:rPr lang="fr-FR" dirty="0" err="1" smtClean="0"/>
              <a:t>Who</a:t>
            </a:r>
            <a:r>
              <a:rPr lang="fr-FR" dirty="0" smtClean="0"/>
              <a:t> are the first </a:t>
            </a:r>
            <a:r>
              <a:rPr lang="fr-FR" dirty="0" err="1" smtClean="0"/>
              <a:t>members</a:t>
            </a:r>
            <a:r>
              <a:rPr lang="fr-FR" dirty="0" smtClean="0"/>
              <a:t>?</a:t>
            </a:r>
          </a:p>
          <a:p>
            <a:pPr lvl="2"/>
            <a:r>
              <a:rPr lang="fr-FR" dirty="0" smtClean="0"/>
              <a:t>By default, all people </a:t>
            </a:r>
            <a:r>
              <a:rPr lang="fr-FR" dirty="0" err="1" smtClean="0"/>
              <a:t>invited</a:t>
            </a:r>
            <a:r>
              <a:rPr lang="fr-FR" dirty="0" smtClean="0"/>
              <a:t> to </a:t>
            </a:r>
            <a:r>
              <a:rPr lang="fr-FR" dirty="0" err="1" smtClean="0"/>
              <a:t>this</a:t>
            </a:r>
            <a:r>
              <a:rPr lang="fr-FR" dirty="0" smtClean="0"/>
              <a:t> meeting are </a:t>
            </a:r>
            <a:r>
              <a:rPr lang="fr-FR" dirty="0" err="1" smtClean="0"/>
              <a:t>automatically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mailing </a:t>
            </a:r>
            <a:r>
              <a:rPr lang="fr-FR" dirty="0" err="1" smtClean="0"/>
              <a:t>list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with</a:t>
            </a:r>
            <a:r>
              <a:rPr lang="fr-FR" dirty="0" smtClean="0"/>
              <a:t> of course </a:t>
            </a:r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resign</a:t>
            </a:r>
            <a:r>
              <a:rPr lang="fr-FR" dirty="0" smtClean="0"/>
              <a:t> if </a:t>
            </a:r>
            <a:r>
              <a:rPr lang="fr-FR" dirty="0" err="1" smtClean="0"/>
              <a:t>requested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err="1" smtClean="0"/>
              <a:t>Wikipage</a:t>
            </a:r>
            <a:r>
              <a:rPr lang="fr-FR" dirty="0" smtClean="0"/>
              <a:t> : Home of </a:t>
            </a:r>
            <a:r>
              <a:rPr lang="fr-FR" dirty="0" err="1" smtClean="0"/>
              <a:t>GeoScience</a:t>
            </a:r>
            <a:r>
              <a:rPr lang="fr-FR" dirty="0" smtClean="0"/>
              <a:t> DWG !</a:t>
            </a:r>
          </a:p>
          <a:p>
            <a:pPr lvl="1"/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external.opengeospatial.org/twiki_public/GeoScienceDWG/WebHome</a:t>
            </a:r>
            <a:endParaRPr lang="en-US" u="sng" dirty="0" smtClean="0"/>
          </a:p>
          <a:p>
            <a:pPr lvl="1"/>
            <a:r>
              <a:rPr lang="en-US" dirty="0" smtClean="0"/>
              <a:t>Public site (not restricted to OGC people)</a:t>
            </a:r>
          </a:p>
          <a:p>
            <a:pPr lvl="1"/>
            <a:r>
              <a:rPr lang="en-US" dirty="0" smtClean="0"/>
              <a:t>What can you put here?</a:t>
            </a:r>
          </a:p>
          <a:p>
            <a:pPr lvl="2"/>
            <a:r>
              <a:rPr lang="en-US" dirty="0" smtClean="0"/>
              <a:t>Resources from </a:t>
            </a:r>
            <a:r>
              <a:rPr lang="en-US" dirty="0" err="1" smtClean="0"/>
              <a:t>GeoScienceDWG</a:t>
            </a:r>
            <a:r>
              <a:rPr lang="en-US" dirty="0" smtClean="0"/>
              <a:t> TC meetings (</a:t>
            </a:r>
            <a:r>
              <a:rPr lang="en-US" dirty="0" err="1" smtClean="0"/>
              <a:t>e.g</a:t>
            </a:r>
            <a:r>
              <a:rPr lang="en-US" dirty="0" smtClean="0"/>
              <a:t> presentations)</a:t>
            </a:r>
          </a:p>
          <a:p>
            <a:pPr lvl="2"/>
            <a:r>
              <a:rPr lang="en-US" dirty="0" smtClean="0"/>
              <a:t>Links to interesting project / websites to highlight</a:t>
            </a:r>
          </a:p>
          <a:p>
            <a:pPr lvl="1"/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49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co-chairs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534400" cy="4891088"/>
          </a:xfrm>
        </p:spPr>
        <p:txBody>
          <a:bodyPr/>
          <a:lstStyle/>
          <a:p>
            <a:r>
              <a:rPr lang="en-US" dirty="0" smtClean="0"/>
              <a:t>According to the charter:</a:t>
            </a:r>
          </a:p>
          <a:p>
            <a:pPr lvl="1"/>
            <a:r>
              <a:rPr lang="en-US" dirty="0" smtClean="0"/>
              <a:t>“The</a:t>
            </a:r>
            <a:r>
              <a:rPr lang="en-US" dirty="0"/>
              <a:t>  Geoscience DWG will have </a:t>
            </a:r>
            <a:r>
              <a:rPr lang="en-US" u="sng" dirty="0"/>
              <a:t>up to three co-chairs</a:t>
            </a:r>
            <a:r>
              <a:rPr lang="en-US" dirty="0"/>
              <a:t>, who will coordinate the agenda for OGC </a:t>
            </a:r>
            <a:r>
              <a:rPr lang="en-US" dirty="0" smtClean="0"/>
              <a:t>meetings”</a:t>
            </a:r>
          </a:p>
          <a:p>
            <a:endParaRPr lang="fr-FR" dirty="0" smtClean="0"/>
          </a:p>
          <a:p>
            <a:r>
              <a:rPr lang="fr-FR" dirty="0" smtClean="0"/>
              <a:t>Candidature </a:t>
            </a:r>
            <a:r>
              <a:rPr lang="fr-FR" dirty="0"/>
              <a:t>of </a:t>
            </a:r>
            <a:r>
              <a:rPr lang="fr-FR" dirty="0" smtClean="0"/>
              <a:t>Mickaël </a:t>
            </a:r>
            <a:r>
              <a:rPr lang="fr-FR" dirty="0"/>
              <a:t>BEAUFILS (BRGM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Candidature </a:t>
            </a:r>
            <a:r>
              <a:rPr lang="fr-FR" dirty="0"/>
              <a:t>of </a:t>
            </a:r>
            <a:r>
              <a:rPr lang="fr-FR" dirty="0" smtClean="0"/>
              <a:t>Carina </a:t>
            </a:r>
            <a:r>
              <a:rPr lang="fr-FR" dirty="0"/>
              <a:t>KEMP (</a:t>
            </a:r>
            <a:r>
              <a:rPr lang="fr-FR" dirty="0" err="1"/>
              <a:t>GeoScience</a:t>
            </a:r>
            <a:r>
              <a:rPr lang="fr-FR" dirty="0"/>
              <a:t> </a:t>
            </a:r>
            <a:r>
              <a:rPr lang="fr-FR" dirty="0" err="1"/>
              <a:t>Australia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58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co-chairs viewpoint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287932" cy="418147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4648200" y="2108056"/>
            <a:ext cx="1143000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895600" y="1828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800" dirty="0" smtClean="0"/>
              <a:t>Co-chair</a:t>
            </a:r>
          </a:p>
        </p:txBody>
      </p:sp>
    </p:spTree>
    <p:extLst>
      <p:ext uri="{BB962C8B-B14F-4D97-AF65-F5344CB8AC3E}">
        <p14:creationId xmlns:p14="http://schemas.microsoft.com/office/powerpoint/2010/main" val="25653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GeoScienceDWG</a:t>
            </a:r>
            <a:r>
              <a:rPr lang="en-US" sz="2400" dirty="0" smtClean="0"/>
              <a:t> domain of activities:</a:t>
            </a:r>
            <a:br>
              <a:rPr lang="en-US" sz="2400" dirty="0" smtClean="0"/>
            </a:br>
            <a:r>
              <a:rPr lang="en-US" sz="2400" dirty="0" smtClean="0"/>
              <a:t>A mix of different disciplines around geology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1981200" y="1155583"/>
            <a:ext cx="5257800" cy="5257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12577" y="335631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Geology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9659" y="221376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Seismology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97380" y="221593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Mineral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 err="1" smtClean="0">
                <a:solidFill>
                  <a:srgbClr val="002060"/>
                </a:solidFill>
              </a:rPr>
              <a:t>resources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00200" y="51816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HydroGeology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81800" y="283524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Soil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72049" y="5257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Underground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constructions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33800" y="125602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Volcanology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47591" y="454220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Geophysics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11788" y="3838792"/>
            <a:ext cx="1634922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fr-FR" sz="2400" dirty="0" err="1" smtClean="0">
                <a:solidFill>
                  <a:srgbClr val="002060"/>
                </a:solidFill>
              </a:rPr>
              <a:t>Oil</a:t>
            </a:r>
            <a:r>
              <a:rPr lang="fr-FR" sz="2400" dirty="0" smtClean="0">
                <a:solidFill>
                  <a:srgbClr val="002060"/>
                </a:solidFill>
              </a:rPr>
              <a:t> &amp; </a:t>
            </a:r>
            <a:r>
              <a:rPr lang="fr-FR" sz="2400" dirty="0" err="1" smtClean="0">
                <a:solidFill>
                  <a:srgbClr val="002060"/>
                </a:solidFill>
              </a:rPr>
              <a:t>gas</a:t>
            </a:r>
            <a:endParaRPr lang="fr-FR" sz="2400" dirty="0">
              <a:solidFill>
                <a:srgbClr val="002060"/>
              </a:solidFill>
            </a:endParaRPr>
          </a:p>
          <a:p>
            <a:pPr algn="r"/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86675" y="3949817"/>
            <a:ext cx="1634922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fr-FR" sz="2400" dirty="0" smtClean="0">
                <a:solidFill>
                  <a:srgbClr val="002060"/>
                </a:solidFill>
              </a:rPr>
              <a:t>Mining</a:t>
            </a:r>
            <a:endParaRPr lang="fr-FR" sz="2400" dirty="0">
              <a:solidFill>
                <a:srgbClr val="002060"/>
              </a:solidFill>
            </a:endParaRPr>
          </a:p>
          <a:p>
            <a:pPr algn="r"/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03710" y="838200"/>
            <a:ext cx="1868690" cy="2160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Delft TC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presentation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GeoScienceDWG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subsurface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73" name="Rectangle à coins arrondis 72"/>
          <p:cNvSpPr/>
          <p:nvPr/>
        </p:nvSpPr>
        <p:spPr bwMode="auto">
          <a:xfrm>
            <a:off x="2133600" y="5181600"/>
            <a:ext cx="5415136" cy="10635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Predictions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Titre 2"/>
          <p:cNvSpPr txBox="1">
            <a:spLocks/>
          </p:cNvSpPr>
          <p:nvPr/>
        </p:nvSpPr>
        <p:spPr bwMode="auto">
          <a:xfrm>
            <a:off x="0" y="1416935"/>
            <a:ext cx="518457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b="0" kern="0" dirty="0" smtClean="0">
                <a:solidFill>
                  <a:schemeClr val="tx2">
                    <a:lumMod val="75000"/>
                  </a:schemeClr>
                </a:solidFill>
              </a:rPr>
              <a:t>Real</a:t>
            </a:r>
          </a:p>
          <a:p>
            <a:r>
              <a:rPr lang="fr-FR" sz="2000" b="0" kern="0" dirty="0" smtClean="0">
                <a:solidFill>
                  <a:schemeClr val="tx2">
                    <a:lumMod val="75000"/>
                  </a:schemeClr>
                </a:solidFill>
              </a:rPr>
              <a:t>world</a:t>
            </a:r>
            <a:r>
              <a:rPr lang="fr-FR" sz="2000" b="0" kern="0" dirty="0" smtClean="0"/>
              <a:t/>
            </a:r>
            <a:br>
              <a:rPr lang="fr-FR" sz="2000" b="0" kern="0" dirty="0" smtClean="0"/>
            </a:br>
            <a:endParaRPr lang="fr-FR" sz="2000" b="0" kern="0" dirty="0"/>
          </a:p>
        </p:txBody>
      </p:sp>
      <p:sp>
        <p:nvSpPr>
          <p:cNvPr id="76" name="Titre 2"/>
          <p:cNvSpPr txBox="1">
            <a:spLocks/>
          </p:cNvSpPr>
          <p:nvPr/>
        </p:nvSpPr>
        <p:spPr bwMode="auto">
          <a:xfrm>
            <a:off x="3143605" y="1414861"/>
            <a:ext cx="59766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2000" b="0" kern="0" dirty="0" err="1" smtClean="0">
                <a:solidFill>
                  <a:schemeClr val="tx2">
                    <a:lumMod val="75000"/>
                  </a:schemeClr>
                </a:solidFill>
              </a:rPr>
              <a:t>Modeled</a:t>
            </a:r>
            <a:endParaRPr lang="fr-FR" sz="2000" b="0" kern="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fr-FR" sz="2000" b="0" kern="0" dirty="0" smtClean="0">
                <a:solidFill>
                  <a:schemeClr val="tx2">
                    <a:lumMod val="75000"/>
                  </a:schemeClr>
                </a:solidFill>
              </a:rPr>
              <a:t>world</a:t>
            </a:r>
            <a:br>
              <a:rPr lang="fr-FR" sz="2000" b="0" kern="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fr-FR" sz="2000" b="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Rectangle à coins arrondis 76"/>
          <p:cNvSpPr/>
          <p:nvPr/>
        </p:nvSpPr>
        <p:spPr bwMode="auto">
          <a:xfrm>
            <a:off x="5105401" y="2900473"/>
            <a:ext cx="1238924" cy="409088"/>
          </a:xfrm>
          <a:prstGeom prst="roundRect">
            <a:avLst/>
          </a:prstGeom>
          <a:solidFill>
            <a:srgbClr val="66CCCC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</a:rPr>
              <a:t>Geologic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Units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8" name="Rectangle à coins arrondis 77"/>
          <p:cNvSpPr/>
          <p:nvPr/>
        </p:nvSpPr>
        <p:spPr bwMode="auto">
          <a:xfrm>
            <a:off x="5105400" y="3966705"/>
            <a:ext cx="1238924" cy="409088"/>
          </a:xfrm>
          <a:prstGeom prst="roundRect">
            <a:avLst/>
          </a:prstGeom>
          <a:solidFill>
            <a:srgbClr val="66CCCC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</a:rPr>
              <a:t>Geomorphologic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Features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9" name="Rectangle à coins arrondis 78"/>
          <p:cNvSpPr/>
          <p:nvPr/>
        </p:nvSpPr>
        <p:spPr bwMode="auto">
          <a:xfrm>
            <a:off x="5105401" y="3433305"/>
            <a:ext cx="1238924" cy="409088"/>
          </a:xfrm>
          <a:prstGeom prst="roundRect">
            <a:avLst/>
          </a:prstGeom>
          <a:solidFill>
            <a:srgbClr val="66CCCC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</a:rPr>
              <a:t>Geologic</a:t>
            </a:r>
            <a:r>
              <a:rPr lang="fr-FR" dirty="0" smtClean="0">
                <a:solidFill>
                  <a:schemeClr val="bg1"/>
                </a:solidFill>
              </a:rPr>
              <a:t> Structures</a:t>
            </a:r>
          </a:p>
        </p:txBody>
      </p:sp>
      <p:pic>
        <p:nvPicPr>
          <p:cNvPr id="80" name="Picture 2" descr="https://cdn.thinglink.me/api/image/717762046808031232/1240/10/scaletowid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9"/>
          <a:stretch/>
        </p:blipFill>
        <p:spPr bwMode="auto">
          <a:xfrm>
            <a:off x="2140444" y="3036747"/>
            <a:ext cx="2812062" cy="14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à coins arrondis 80"/>
          <p:cNvSpPr/>
          <p:nvPr/>
        </p:nvSpPr>
        <p:spPr bwMode="auto">
          <a:xfrm>
            <a:off x="1909060" y="1406956"/>
            <a:ext cx="5933032" cy="95052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tx1"/>
                </a:solidFill>
                <a:latin typeface="Arial" charset="0"/>
              </a:rPr>
              <a:t>Gathering</a:t>
            </a:r>
            <a:r>
              <a:rPr lang="fr-F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" charset="0"/>
              </a:rPr>
              <a:t>evidence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à coins arrondis 81"/>
          <p:cNvSpPr/>
          <p:nvPr/>
        </p:nvSpPr>
        <p:spPr bwMode="auto">
          <a:xfrm>
            <a:off x="3388737" y="1738244"/>
            <a:ext cx="1288245" cy="494902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logs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3" name="Rectangle à coins arrondis 82"/>
          <p:cNvSpPr/>
          <p:nvPr/>
        </p:nvSpPr>
        <p:spPr bwMode="auto">
          <a:xfrm>
            <a:off x="2024292" y="1740579"/>
            <a:ext cx="1288245" cy="494902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Field observations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4" name="Connecteur en angle 83"/>
          <p:cNvCxnSpPr>
            <a:stCxn id="87" idx="0"/>
            <a:endCxn id="81" idx="1"/>
          </p:cNvCxnSpPr>
          <p:nvPr/>
        </p:nvCxnSpPr>
        <p:spPr bwMode="auto">
          <a:xfrm rot="5400000" flipH="1" flipV="1">
            <a:off x="1137517" y="1792521"/>
            <a:ext cx="681847" cy="861240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cteur en angle 84"/>
          <p:cNvCxnSpPr>
            <a:stCxn id="81" idx="3"/>
            <a:endCxn id="103" idx="0"/>
          </p:cNvCxnSpPr>
          <p:nvPr/>
        </p:nvCxnSpPr>
        <p:spPr bwMode="auto">
          <a:xfrm>
            <a:off x="7842092" y="1882217"/>
            <a:ext cx="632182" cy="979828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Connecteur en angle 85"/>
          <p:cNvCxnSpPr>
            <a:stCxn id="103" idx="2"/>
            <a:endCxn id="73" idx="3"/>
          </p:cNvCxnSpPr>
          <p:nvPr/>
        </p:nvCxnSpPr>
        <p:spPr bwMode="auto">
          <a:xfrm rot="5400000">
            <a:off x="7369792" y="4608901"/>
            <a:ext cx="1283427" cy="925538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Rectangle à coins arrondis 86"/>
          <p:cNvSpPr/>
          <p:nvPr/>
        </p:nvSpPr>
        <p:spPr bwMode="auto">
          <a:xfrm>
            <a:off x="186580" y="2564064"/>
            <a:ext cx="1722480" cy="2125643"/>
          </a:xfrm>
          <a:prstGeom prst="roundRect">
            <a:avLst>
              <a:gd name="adj" fmla="val 4398"/>
            </a:avLst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Human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charset="0"/>
              </a:rPr>
              <a:t>ac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tions</a:t>
            </a:r>
          </a:p>
        </p:txBody>
      </p:sp>
      <p:sp>
        <p:nvSpPr>
          <p:cNvPr id="88" name="Rectangle à coins arrondis 87"/>
          <p:cNvSpPr/>
          <p:nvPr/>
        </p:nvSpPr>
        <p:spPr bwMode="auto">
          <a:xfrm>
            <a:off x="315544" y="3469764"/>
            <a:ext cx="1459902" cy="426793"/>
          </a:xfrm>
          <a:prstGeom prst="roundRect">
            <a:avLst/>
          </a:prstGeom>
          <a:solidFill>
            <a:srgbClr val="66CCCC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</a:rPr>
              <a:t>Boreholes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9" name="Rectangle à coins arrondis 88"/>
          <p:cNvSpPr/>
          <p:nvPr/>
        </p:nvSpPr>
        <p:spPr bwMode="auto">
          <a:xfrm>
            <a:off x="319582" y="4003164"/>
            <a:ext cx="1459902" cy="426793"/>
          </a:xfrm>
          <a:prstGeom prst="roundRect">
            <a:avLst/>
          </a:prstGeom>
          <a:solidFill>
            <a:srgbClr val="66CCCC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</a:rPr>
              <a:t>Env. Monitoring </a:t>
            </a:r>
            <a:r>
              <a:rPr lang="fr-FR" dirty="0" err="1" smtClean="0">
                <a:solidFill>
                  <a:schemeClr val="bg1"/>
                </a:solidFill>
              </a:rPr>
              <a:t>Facilities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58" y="3064981"/>
            <a:ext cx="592619" cy="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Connecteur droit 90"/>
          <p:cNvCxnSpPr/>
          <p:nvPr/>
        </p:nvCxnSpPr>
        <p:spPr bwMode="auto">
          <a:xfrm>
            <a:off x="3372567" y="3728216"/>
            <a:ext cx="0" cy="61518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3" t="68647" r="-2367" b="4287"/>
          <a:stretch/>
        </p:blipFill>
        <p:spPr bwMode="auto">
          <a:xfrm>
            <a:off x="522428" y="5348695"/>
            <a:ext cx="736338" cy="72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avec flèche 92"/>
          <p:cNvCxnSpPr>
            <a:stCxn id="73" idx="1"/>
            <a:endCxn id="92" idx="3"/>
          </p:cNvCxnSpPr>
          <p:nvPr/>
        </p:nvCxnSpPr>
        <p:spPr bwMode="auto">
          <a:xfrm flipH="1">
            <a:off x="1258766" y="5713384"/>
            <a:ext cx="87483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Connecteur en angle 93"/>
          <p:cNvCxnSpPr>
            <a:stCxn id="92" idx="0"/>
            <a:endCxn id="80" idx="2"/>
          </p:cNvCxnSpPr>
          <p:nvPr/>
        </p:nvCxnSpPr>
        <p:spPr bwMode="auto">
          <a:xfrm rot="5400000" flipH="1" flipV="1">
            <a:off x="1787026" y="3589246"/>
            <a:ext cx="863020" cy="265587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2090081" y="4496460"/>
            <a:ext cx="2255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Rectangle à coins arrondis 95"/>
          <p:cNvSpPr/>
          <p:nvPr/>
        </p:nvSpPr>
        <p:spPr bwMode="auto">
          <a:xfrm>
            <a:off x="7825408" y="6340023"/>
            <a:ext cx="374944" cy="175024"/>
          </a:xfrm>
          <a:prstGeom prst="roundRect">
            <a:avLst/>
          </a:prstGeom>
          <a:solidFill>
            <a:srgbClr val="66CCCC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7" name="Rectangle à coins arrondis 96"/>
          <p:cNvSpPr/>
          <p:nvPr/>
        </p:nvSpPr>
        <p:spPr bwMode="auto">
          <a:xfrm>
            <a:off x="7825408" y="6604188"/>
            <a:ext cx="374944" cy="175024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7772400" y="6047601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Legend</a:t>
            </a:r>
            <a:r>
              <a:rPr lang="fr-FR" i="1" dirty="0"/>
              <a:t>: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8233136" y="6289733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1" dirty="0" err="1" smtClean="0"/>
              <a:t>Features</a:t>
            </a:r>
            <a:endParaRPr lang="fr-FR" b="0" i="1" dirty="0"/>
          </a:p>
        </p:txBody>
      </p:sp>
      <p:sp>
        <p:nvSpPr>
          <p:cNvPr id="100" name="ZoneTexte 99"/>
          <p:cNvSpPr txBox="1"/>
          <p:nvPr/>
        </p:nvSpPr>
        <p:spPr>
          <a:xfrm>
            <a:off x="8207640" y="6553200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1" dirty="0" smtClean="0"/>
              <a:t>Observations</a:t>
            </a:r>
            <a:endParaRPr lang="fr-FR" b="0" i="1" dirty="0"/>
          </a:p>
        </p:txBody>
      </p:sp>
      <p:sp>
        <p:nvSpPr>
          <p:cNvPr id="101" name="Rectangle à coins arrondis 100"/>
          <p:cNvSpPr/>
          <p:nvPr/>
        </p:nvSpPr>
        <p:spPr bwMode="auto">
          <a:xfrm>
            <a:off x="6131937" y="1743536"/>
            <a:ext cx="1288245" cy="494902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Geophysics</a:t>
            </a: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Measurements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" name="Rectangle à coins arrondis 101"/>
          <p:cNvSpPr/>
          <p:nvPr/>
        </p:nvSpPr>
        <p:spPr bwMode="auto">
          <a:xfrm>
            <a:off x="324106" y="2936364"/>
            <a:ext cx="1459902" cy="426793"/>
          </a:xfrm>
          <a:prstGeom prst="roundRect">
            <a:avLst/>
          </a:prstGeom>
          <a:solidFill>
            <a:srgbClr val="66CCCC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</a:rPr>
              <a:t>Observation </a:t>
            </a:r>
            <a:r>
              <a:rPr lang="fr-FR" dirty="0" err="1" smtClean="0">
                <a:solidFill>
                  <a:schemeClr val="bg1"/>
                </a:solidFill>
              </a:rPr>
              <a:t>Campaign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3" name="Rectangle à coins arrondis 102"/>
          <p:cNvSpPr/>
          <p:nvPr/>
        </p:nvSpPr>
        <p:spPr bwMode="auto">
          <a:xfrm>
            <a:off x="7910676" y="2862045"/>
            <a:ext cx="1127195" cy="156791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 smtClean="0">
              <a:solidFill>
                <a:sysClr val="windowText" lastClr="000000"/>
              </a:solidFill>
              <a:latin typeface="Arial" charset="0"/>
            </a:endParaRPr>
          </a:p>
          <a:p>
            <a:pPr algn="ctr"/>
            <a:r>
              <a:rPr lang="fr-FR" dirty="0" err="1" smtClean="0">
                <a:solidFill>
                  <a:sysClr val="windowText" lastClr="000000"/>
                </a:solidFill>
                <a:latin typeface="Arial" charset="0"/>
              </a:rPr>
              <a:t>Interpretation</a:t>
            </a:r>
            <a:endParaRPr lang="fr-FR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Rectangle à coins arrondis 103"/>
          <p:cNvSpPr/>
          <p:nvPr/>
        </p:nvSpPr>
        <p:spPr bwMode="auto">
          <a:xfrm>
            <a:off x="4760337" y="1743536"/>
            <a:ext cx="1288245" cy="494902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GeoRessource</a:t>
            </a:r>
            <a:endParaRPr lang="fr-FR" dirty="0" smtClean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(water,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ore,… )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854854" y="4411965"/>
            <a:ext cx="33855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06" name="ZoneTexte 105"/>
          <p:cNvSpPr txBox="1"/>
          <p:nvPr/>
        </p:nvSpPr>
        <p:spPr>
          <a:xfrm>
            <a:off x="7503537" y="1865168"/>
            <a:ext cx="33855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07" name="Rectangle à coins arrondis 106"/>
          <p:cNvSpPr/>
          <p:nvPr/>
        </p:nvSpPr>
        <p:spPr bwMode="auto">
          <a:xfrm>
            <a:off x="4952506" y="5613393"/>
            <a:ext cx="2460113" cy="48260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Expected</a:t>
            </a: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evolution</a:t>
            </a: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 (extrapolation)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8" name="Rectangle à coins arrondis 107"/>
          <p:cNvSpPr/>
          <p:nvPr/>
        </p:nvSpPr>
        <p:spPr bwMode="auto">
          <a:xfrm>
            <a:off x="2300050" y="5613393"/>
            <a:ext cx="2429779" cy="482607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Spatial </a:t>
            </a: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representations</a:t>
            </a:r>
            <a:endParaRPr lang="fr-FR" dirty="0" smtClean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virtual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logs,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maps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 …)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9" name="Rectangle à coins arrondis 108"/>
          <p:cNvSpPr/>
          <p:nvPr/>
        </p:nvSpPr>
        <p:spPr bwMode="auto">
          <a:xfrm>
            <a:off x="8096450" y="3488979"/>
            <a:ext cx="755646" cy="6007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Models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0" name="Rectangle à coins arrondis 109"/>
          <p:cNvSpPr/>
          <p:nvPr/>
        </p:nvSpPr>
        <p:spPr bwMode="auto">
          <a:xfrm>
            <a:off x="6484903" y="3433305"/>
            <a:ext cx="1238924" cy="409088"/>
          </a:xfrm>
          <a:prstGeom prst="roundRect">
            <a:avLst/>
          </a:prstGeom>
          <a:solidFill>
            <a:srgbClr val="66CCCC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</a:rPr>
              <a:t>Hazard areas</a:t>
            </a:r>
          </a:p>
        </p:txBody>
      </p:sp>
      <p:sp>
        <p:nvSpPr>
          <p:cNvPr id="111" name="Rectangle à coins arrondis 110"/>
          <p:cNvSpPr/>
          <p:nvPr/>
        </p:nvSpPr>
        <p:spPr bwMode="auto">
          <a:xfrm>
            <a:off x="6477001" y="2895600"/>
            <a:ext cx="1238924" cy="409088"/>
          </a:xfrm>
          <a:prstGeom prst="roundRect">
            <a:avLst/>
          </a:prstGeom>
          <a:solidFill>
            <a:srgbClr val="66CCCC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</a:rPr>
              <a:t>Aquifers</a:t>
            </a:r>
            <a:endParaRPr lang="fr-FR" dirty="0" smtClean="0">
              <a:solidFill>
                <a:schemeClr val="bg1"/>
              </a:solidFill>
            </a:endParaRPr>
          </a:p>
        </p:txBody>
      </p:sp>
      <p:cxnSp>
        <p:nvCxnSpPr>
          <p:cNvPr id="112" name="Connecteur en angle 111"/>
          <p:cNvCxnSpPr/>
          <p:nvPr/>
        </p:nvCxnSpPr>
        <p:spPr bwMode="auto">
          <a:xfrm rot="5400000" flipH="1" flipV="1">
            <a:off x="5288899" y="3995258"/>
            <a:ext cx="700883" cy="161435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ZoneTexte 112"/>
          <p:cNvSpPr txBox="1"/>
          <p:nvPr/>
        </p:nvSpPr>
        <p:spPr>
          <a:xfrm>
            <a:off x="6883393" y="4026764"/>
            <a:ext cx="27479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33" name="ZoneTexte 132"/>
          <p:cNvSpPr txBox="1"/>
          <p:nvPr/>
        </p:nvSpPr>
        <p:spPr>
          <a:xfrm>
            <a:off x="6400800" y="850783"/>
            <a:ext cx="1868690" cy="2160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Beaufils &amp; Grellet, INSPIRE 2017)</a:t>
            </a:r>
          </a:p>
        </p:txBody>
      </p:sp>
    </p:spTree>
    <p:extLst>
      <p:ext uri="{BB962C8B-B14F-4D97-AF65-F5344CB8AC3E}">
        <p14:creationId xmlns:p14="http://schemas.microsoft.com/office/powerpoint/2010/main" val="12143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6" grpId="0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7" grpId="0" animBg="1"/>
      <p:bldP spid="88" grpId="0" animBg="1"/>
      <p:bldP spid="89" grpId="0" animBg="1"/>
      <p:bldP spid="96" grpId="0" animBg="1"/>
      <p:bldP spid="97" grpId="0" animBg="1"/>
      <p:bldP spid="98" grpId="0"/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749" y="2667000"/>
            <a:ext cx="2879251" cy="191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</a:t>
            </a:r>
            <a:r>
              <a:rPr lang="en-US" dirty="0" err="1" smtClean="0"/>
              <a:t>GeoScience</a:t>
            </a:r>
            <a:r>
              <a:rPr lang="en-US" dirty="0" smtClean="0"/>
              <a:t> data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915400" cy="4891088"/>
          </a:xfrm>
        </p:spPr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a user point of </a:t>
            </a:r>
            <a:r>
              <a:rPr lang="fr-FR" dirty="0" err="1" smtClean="0"/>
              <a:t>view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3230488" y="3418426"/>
            <a:ext cx="346448" cy="34644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4008984" y="3418426"/>
            <a:ext cx="346448" cy="34644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3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4773888" y="3418426"/>
            <a:ext cx="346448" cy="34644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4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2438400" y="3418426"/>
            <a:ext cx="346448" cy="34644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 rot="19500000">
            <a:off x="2403714" y="2589317"/>
            <a:ext cx="231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Can I </a:t>
            </a:r>
            <a:r>
              <a:rPr lang="fr-FR" sz="1200" dirty="0" err="1" smtClean="0"/>
              <a:t>discover</a:t>
            </a:r>
            <a:r>
              <a:rPr lang="fr-FR" sz="1200" dirty="0" smtClean="0"/>
              <a:t> </a:t>
            </a:r>
            <a:r>
              <a:rPr lang="fr-FR" sz="1200" dirty="0" err="1" smtClean="0"/>
              <a:t>existing</a:t>
            </a:r>
            <a:r>
              <a:rPr lang="fr-FR" sz="1200" dirty="0" smtClean="0"/>
              <a:t> data?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 rot="19500000">
            <a:off x="3215326" y="2763367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Can I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those</a:t>
            </a:r>
            <a:r>
              <a:rPr lang="fr-FR" sz="1200" dirty="0" smtClean="0"/>
              <a:t> data?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 rot="19500000">
            <a:off x="4034113" y="2695622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Can I </a:t>
            </a:r>
            <a:r>
              <a:rPr lang="fr-FR" sz="1200" dirty="0" err="1" smtClean="0"/>
              <a:t>understand</a:t>
            </a:r>
            <a:r>
              <a:rPr lang="fr-FR" sz="1200" dirty="0" smtClean="0"/>
              <a:t> data?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 rot="19500000">
            <a:off x="4719323" y="2502277"/>
            <a:ext cx="270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Can I </a:t>
            </a:r>
            <a:r>
              <a:rPr lang="fr-FR" sz="1200" dirty="0" err="1" smtClean="0"/>
              <a:t>daily</a:t>
            </a:r>
            <a:r>
              <a:rPr lang="fr-FR" sz="1200" dirty="0" smtClean="0"/>
              <a:t> </a:t>
            </a:r>
            <a:r>
              <a:rPr lang="fr-FR" sz="1200" dirty="0" err="1" smtClean="0"/>
              <a:t>work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system?</a:t>
            </a:r>
            <a:endParaRPr lang="fr-FR" sz="1200" dirty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t="4696" r="49624" b="36868"/>
          <a:stretch/>
        </p:blipFill>
        <p:spPr bwMode="auto">
          <a:xfrm>
            <a:off x="987290" y="2156988"/>
            <a:ext cx="833716" cy="1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69223" b="4207"/>
          <a:stretch/>
        </p:blipFill>
        <p:spPr bwMode="auto">
          <a:xfrm>
            <a:off x="930676" y="4343400"/>
            <a:ext cx="846476" cy="89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6705600" y="336222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3200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705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934</Words>
  <Application>Microsoft Office PowerPoint</Application>
  <PresentationFormat>Affichage à l'écran (4:3)</PresentationFormat>
  <Paragraphs>180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Arial Black</vt:lpstr>
      <vt:lpstr>CG Times</vt:lpstr>
      <vt:lpstr>Times New Roman</vt:lpstr>
      <vt:lpstr>OGC_PowerPoint_Template</vt:lpstr>
      <vt:lpstr>GeoScience DWG Welcome</vt:lpstr>
      <vt:lpstr>Agenda</vt:lpstr>
      <vt:lpstr>Agenda</vt:lpstr>
      <vt:lpstr>Administrative information</vt:lpstr>
      <vt:lpstr>Election of co-chairs</vt:lpstr>
      <vt:lpstr>The co-chairs viewpoint</vt:lpstr>
      <vt:lpstr>GeoScienceDWG domain of activities: A mix of different disciplines around geology</vt:lpstr>
      <vt:lpstr>Understanding the subsurface</vt:lpstr>
      <vt:lpstr>Enhancing GeoScience data interoperability</vt:lpstr>
      <vt:lpstr>Enhancing GeoScience data interoperability</vt:lpstr>
      <vt:lpstr>Key goals</vt:lpstr>
      <vt:lpstr>Présentation PowerPoint</vt:lpstr>
      <vt:lpstr>Presentations and discussion about Borehole description</vt:lpstr>
      <vt:lpstr>Presentations and discussion about 3D geomodelling / urban geology / geotechnics / BIM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Da Mota-Baciocchi Celine</cp:lastModifiedBy>
  <cp:revision>88</cp:revision>
  <cp:lastPrinted>2003-02-03T21:59:32Z</cp:lastPrinted>
  <dcterms:created xsi:type="dcterms:W3CDTF">2015-09-08T23:47:11Z</dcterms:created>
  <dcterms:modified xsi:type="dcterms:W3CDTF">2019-04-11T12:59:31Z</dcterms:modified>
</cp:coreProperties>
</file>